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41"/>
  </p:notesMasterIdLst>
  <p:handoutMasterIdLst>
    <p:handoutMasterId r:id="rId42"/>
  </p:handoutMasterIdLst>
  <p:sldIdLst>
    <p:sldId id="306" r:id="rId5"/>
    <p:sldId id="272" r:id="rId6"/>
    <p:sldId id="258" r:id="rId7"/>
    <p:sldId id="286" r:id="rId8"/>
    <p:sldId id="287" r:id="rId9"/>
    <p:sldId id="329" r:id="rId10"/>
    <p:sldId id="288" r:id="rId11"/>
    <p:sldId id="331" r:id="rId12"/>
    <p:sldId id="307" r:id="rId13"/>
    <p:sldId id="308" r:id="rId14"/>
    <p:sldId id="309" r:id="rId15"/>
    <p:sldId id="310" r:id="rId16"/>
    <p:sldId id="311" r:id="rId17"/>
    <p:sldId id="312" r:id="rId18"/>
    <p:sldId id="313" r:id="rId19"/>
    <p:sldId id="314" r:id="rId20"/>
    <p:sldId id="315" r:id="rId21"/>
    <p:sldId id="316" r:id="rId22"/>
    <p:sldId id="320" r:id="rId23"/>
    <p:sldId id="321" r:id="rId24"/>
    <p:sldId id="337" r:id="rId25"/>
    <p:sldId id="323" r:id="rId26"/>
    <p:sldId id="324" r:id="rId27"/>
    <p:sldId id="325" r:id="rId28"/>
    <p:sldId id="326" r:id="rId29"/>
    <p:sldId id="290" r:id="rId30"/>
    <p:sldId id="291" r:id="rId31"/>
    <p:sldId id="335" r:id="rId32"/>
    <p:sldId id="338" r:id="rId33"/>
    <p:sldId id="332" r:id="rId34"/>
    <p:sldId id="333" r:id="rId35"/>
    <p:sldId id="299" r:id="rId36"/>
    <p:sldId id="292" r:id="rId37"/>
    <p:sldId id="295" r:id="rId38"/>
    <p:sldId id="336" r:id="rId39"/>
    <p:sldId id="305" r:id="rId4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67F"/>
    <a:srgbClr val="626262"/>
    <a:srgbClr val="404040"/>
    <a:srgbClr val="EBB2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52" autoAdjust="0"/>
    <p:restoredTop sz="94075" autoAdjust="0"/>
  </p:normalViewPr>
  <p:slideViewPr>
    <p:cSldViewPr snapToGrid="0" snapToObjects="1">
      <p:cViewPr varScale="1">
        <p:scale>
          <a:sx n="66" d="100"/>
          <a:sy n="66" d="100"/>
        </p:scale>
        <p:origin x="1296" y="72"/>
      </p:cViewPr>
      <p:guideLst>
        <p:guide orient="horz" pos="2160"/>
        <p:guide pos="2880"/>
      </p:guideLst>
    </p:cSldViewPr>
  </p:slideViewPr>
  <p:outlineViewPr>
    <p:cViewPr>
      <p:scale>
        <a:sx n="33" d="100"/>
        <a:sy n="33" d="100"/>
      </p:scale>
      <p:origin x="0" y="-85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A27ED8-82F1-4E7A-A0CD-B3259A5B68CE}" type="doc">
      <dgm:prSet loTypeId="urn:microsoft.com/office/officeart/2005/8/layout/venn1" loCatId="relationship" qsTypeId="urn:microsoft.com/office/officeart/2005/8/quickstyle/simple1" qsCatId="simple" csTypeId="urn:microsoft.com/office/officeart/2005/8/colors/accent1_2" csCatId="accent1" phldr="1"/>
      <dgm:spPr/>
    </dgm:pt>
    <dgm:pt modelId="{C807AB5A-16E8-42DD-8A03-F8088C77BA0C}">
      <dgm:prSet phldrT="[Text]" custT="1"/>
      <dgm:spPr/>
      <dgm:t>
        <a:bodyPr/>
        <a:lstStyle/>
        <a:p>
          <a:r>
            <a:rPr lang="en-US" sz="2400" b="1" dirty="0">
              <a:solidFill>
                <a:schemeClr val="bg1"/>
              </a:solidFill>
            </a:rPr>
            <a:t>Beginning Teacher</a:t>
          </a:r>
        </a:p>
        <a:p>
          <a:r>
            <a:rPr lang="en-US" sz="2400" b="1" dirty="0">
              <a:solidFill>
                <a:schemeClr val="bg1"/>
              </a:solidFill>
            </a:rPr>
            <a:t>(1</a:t>
          </a:r>
          <a:r>
            <a:rPr lang="en-US" sz="2400" b="1" baseline="30000" dirty="0">
              <a:solidFill>
                <a:schemeClr val="bg1"/>
              </a:solidFill>
            </a:rPr>
            <a:t>st</a:t>
          </a:r>
          <a:r>
            <a:rPr lang="en-US" sz="2400" b="1" dirty="0">
              <a:solidFill>
                <a:schemeClr val="bg1"/>
              </a:solidFill>
            </a:rPr>
            <a:t> &amp; 2</a:t>
          </a:r>
          <a:r>
            <a:rPr lang="en-US" sz="2400" b="1" baseline="30000" dirty="0">
              <a:solidFill>
                <a:schemeClr val="bg1"/>
              </a:solidFill>
            </a:rPr>
            <a:t>nd</a:t>
          </a:r>
          <a:r>
            <a:rPr lang="en-US" sz="2400" b="1" dirty="0">
              <a:solidFill>
                <a:schemeClr val="bg1"/>
              </a:solidFill>
            </a:rPr>
            <a:t> Year)</a:t>
          </a:r>
        </a:p>
      </dgm:t>
    </dgm:pt>
    <dgm:pt modelId="{F6FA7365-7F11-4774-9FE5-7C9A41F7EA1A}" type="parTrans" cxnId="{15F7EC56-55DB-4A2B-AD63-047B8B22B4B3}">
      <dgm:prSet/>
      <dgm:spPr/>
      <dgm:t>
        <a:bodyPr/>
        <a:lstStyle/>
        <a:p>
          <a:endParaRPr lang="en-US"/>
        </a:p>
      </dgm:t>
    </dgm:pt>
    <dgm:pt modelId="{E634FD7C-899F-48C9-A725-14F9AB37F993}" type="sibTrans" cxnId="{15F7EC56-55DB-4A2B-AD63-047B8B22B4B3}">
      <dgm:prSet/>
      <dgm:spPr/>
      <dgm:t>
        <a:bodyPr/>
        <a:lstStyle/>
        <a:p>
          <a:endParaRPr lang="en-US"/>
        </a:p>
      </dgm:t>
    </dgm:pt>
    <dgm:pt modelId="{67879EE7-8DD8-4FD4-9175-6BC62E8EFD5B}">
      <dgm:prSet phldrT="[Text]" custT="1"/>
      <dgm:spPr/>
      <dgm:t>
        <a:bodyPr/>
        <a:lstStyle/>
        <a:p>
          <a:r>
            <a:rPr lang="en-US" sz="2400" b="1" dirty="0">
              <a:solidFill>
                <a:schemeClr val="bg1"/>
              </a:solidFill>
            </a:rPr>
            <a:t>Mentor</a:t>
          </a:r>
        </a:p>
      </dgm:t>
    </dgm:pt>
    <dgm:pt modelId="{2B4FF228-2708-4C6F-8293-656E02F6BCDA}" type="parTrans" cxnId="{080530DC-9A22-4461-AD0E-095B4DC8A9CB}">
      <dgm:prSet/>
      <dgm:spPr/>
      <dgm:t>
        <a:bodyPr/>
        <a:lstStyle/>
        <a:p>
          <a:endParaRPr lang="en-US"/>
        </a:p>
      </dgm:t>
    </dgm:pt>
    <dgm:pt modelId="{E3BE91C7-61A5-4092-B881-B1D93049F736}" type="sibTrans" cxnId="{080530DC-9A22-4461-AD0E-095B4DC8A9CB}">
      <dgm:prSet/>
      <dgm:spPr/>
      <dgm:t>
        <a:bodyPr/>
        <a:lstStyle/>
        <a:p>
          <a:endParaRPr lang="en-US"/>
        </a:p>
      </dgm:t>
    </dgm:pt>
    <dgm:pt modelId="{33789440-EA31-4CE0-90E9-A522A46AEDC9}">
      <dgm:prSet phldrT="[Text]" custT="1"/>
      <dgm:spPr/>
      <dgm:t>
        <a:bodyPr/>
        <a:lstStyle/>
        <a:p>
          <a:r>
            <a:rPr lang="en-US" sz="2400" b="1" dirty="0">
              <a:solidFill>
                <a:schemeClr val="bg1"/>
              </a:solidFill>
            </a:rPr>
            <a:t>TLC Instructional Coach</a:t>
          </a:r>
        </a:p>
      </dgm:t>
    </dgm:pt>
    <dgm:pt modelId="{725767E1-6459-4845-B97E-07019338C2DC}" type="parTrans" cxnId="{0A5554B6-8B6D-4935-8D79-73B0BC966257}">
      <dgm:prSet/>
      <dgm:spPr/>
      <dgm:t>
        <a:bodyPr/>
        <a:lstStyle/>
        <a:p>
          <a:endParaRPr lang="en-US"/>
        </a:p>
      </dgm:t>
    </dgm:pt>
    <dgm:pt modelId="{128EDB66-2781-494E-8AD6-99090A7B8C89}" type="sibTrans" cxnId="{0A5554B6-8B6D-4935-8D79-73B0BC966257}">
      <dgm:prSet/>
      <dgm:spPr/>
      <dgm:t>
        <a:bodyPr/>
        <a:lstStyle/>
        <a:p>
          <a:endParaRPr lang="en-US"/>
        </a:p>
      </dgm:t>
    </dgm:pt>
    <dgm:pt modelId="{128400DB-B236-41EE-B3A5-FC2ACAEF9A69}" type="pres">
      <dgm:prSet presAssocID="{0DA27ED8-82F1-4E7A-A0CD-B3259A5B68CE}" presName="compositeShape" presStyleCnt="0">
        <dgm:presLayoutVars>
          <dgm:chMax val="7"/>
          <dgm:dir/>
          <dgm:resizeHandles val="exact"/>
        </dgm:presLayoutVars>
      </dgm:prSet>
      <dgm:spPr/>
    </dgm:pt>
    <dgm:pt modelId="{D8506B16-21F7-450E-98E1-A18CE93FE5B0}" type="pres">
      <dgm:prSet presAssocID="{C807AB5A-16E8-42DD-8A03-F8088C77BA0C}" presName="circ1" presStyleLbl="vennNode1" presStyleIdx="0" presStyleCnt="3" custLinFactNeighborX="1305" custLinFactNeighborY="-2083"/>
      <dgm:spPr/>
      <dgm:t>
        <a:bodyPr/>
        <a:lstStyle/>
        <a:p>
          <a:endParaRPr lang="en-US"/>
        </a:p>
      </dgm:t>
    </dgm:pt>
    <dgm:pt modelId="{92599FB7-E4B5-4E37-9870-154A8A66E2B3}" type="pres">
      <dgm:prSet presAssocID="{C807AB5A-16E8-42DD-8A03-F8088C77BA0C}" presName="circ1Tx" presStyleLbl="revTx" presStyleIdx="0" presStyleCnt="0">
        <dgm:presLayoutVars>
          <dgm:chMax val="0"/>
          <dgm:chPref val="0"/>
          <dgm:bulletEnabled val="1"/>
        </dgm:presLayoutVars>
      </dgm:prSet>
      <dgm:spPr/>
      <dgm:t>
        <a:bodyPr/>
        <a:lstStyle/>
        <a:p>
          <a:endParaRPr lang="en-US"/>
        </a:p>
      </dgm:t>
    </dgm:pt>
    <dgm:pt modelId="{725FD2E5-BD6C-438C-803A-79B46F9CB36F}" type="pres">
      <dgm:prSet presAssocID="{67879EE7-8DD8-4FD4-9175-6BC62E8EFD5B}" presName="circ2" presStyleLbl="vennNode1" presStyleIdx="1" presStyleCnt="3"/>
      <dgm:spPr/>
      <dgm:t>
        <a:bodyPr/>
        <a:lstStyle/>
        <a:p>
          <a:endParaRPr lang="en-US"/>
        </a:p>
      </dgm:t>
    </dgm:pt>
    <dgm:pt modelId="{20B0C757-5489-451E-8236-BC6D0B647479}" type="pres">
      <dgm:prSet presAssocID="{67879EE7-8DD8-4FD4-9175-6BC62E8EFD5B}" presName="circ2Tx" presStyleLbl="revTx" presStyleIdx="0" presStyleCnt="0">
        <dgm:presLayoutVars>
          <dgm:chMax val="0"/>
          <dgm:chPref val="0"/>
          <dgm:bulletEnabled val="1"/>
        </dgm:presLayoutVars>
      </dgm:prSet>
      <dgm:spPr/>
      <dgm:t>
        <a:bodyPr/>
        <a:lstStyle/>
        <a:p>
          <a:endParaRPr lang="en-US"/>
        </a:p>
      </dgm:t>
    </dgm:pt>
    <dgm:pt modelId="{D4BB308A-5E90-41E8-848D-5EE7DACC91DB}" type="pres">
      <dgm:prSet presAssocID="{33789440-EA31-4CE0-90E9-A522A46AEDC9}" presName="circ3" presStyleLbl="vennNode1" presStyleIdx="2" presStyleCnt="3" custLinFactNeighborX="-483" custLinFactNeighborY="483"/>
      <dgm:spPr/>
      <dgm:t>
        <a:bodyPr/>
        <a:lstStyle/>
        <a:p>
          <a:endParaRPr lang="en-US"/>
        </a:p>
      </dgm:t>
    </dgm:pt>
    <dgm:pt modelId="{54AADC82-632A-476B-9FF4-4A7B176BD863}" type="pres">
      <dgm:prSet presAssocID="{33789440-EA31-4CE0-90E9-A522A46AEDC9}" presName="circ3Tx" presStyleLbl="revTx" presStyleIdx="0" presStyleCnt="0">
        <dgm:presLayoutVars>
          <dgm:chMax val="0"/>
          <dgm:chPref val="0"/>
          <dgm:bulletEnabled val="1"/>
        </dgm:presLayoutVars>
      </dgm:prSet>
      <dgm:spPr/>
      <dgm:t>
        <a:bodyPr/>
        <a:lstStyle/>
        <a:p>
          <a:endParaRPr lang="en-US"/>
        </a:p>
      </dgm:t>
    </dgm:pt>
  </dgm:ptLst>
  <dgm:cxnLst>
    <dgm:cxn modelId="{15F7EC56-55DB-4A2B-AD63-047B8B22B4B3}" srcId="{0DA27ED8-82F1-4E7A-A0CD-B3259A5B68CE}" destId="{C807AB5A-16E8-42DD-8A03-F8088C77BA0C}" srcOrd="0" destOrd="0" parTransId="{F6FA7365-7F11-4774-9FE5-7C9A41F7EA1A}" sibTransId="{E634FD7C-899F-48C9-A725-14F9AB37F993}"/>
    <dgm:cxn modelId="{D3ED66B1-93B4-4785-B744-B159D5CF918D}" type="presOf" srcId="{33789440-EA31-4CE0-90E9-A522A46AEDC9}" destId="{54AADC82-632A-476B-9FF4-4A7B176BD863}" srcOrd="1" destOrd="0" presId="urn:microsoft.com/office/officeart/2005/8/layout/venn1"/>
    <dgm:cxn modelId="{27D1399D-23AC-45A5-9992-767028FB9BC1}" type="presOf" srcId="{67879EE7-8DD8-4FD4-9175-6BC62E8EFD5B}" destId="{725FD2E5-BD6C-438C-803A-79B46F9CB36F}" srcOrd="0" destOrd="0" presId="urn:microsoft.com/office/officeart/2005/8/layout/venn1"/>
    <dgm:cxn modelId="{CA250296-7A1B-402D-A306-2D1AE3AC43EF}" type="presOf" srcId="{67879EE7-8DD8-4FD4-9175-6BC62E8EFD5B}" destId="{20B0C757-5489-451E-8236-BC6D0B647479}" srcOrd="1" destOrd="0" presId="urn:microsoft.com/office/officeart/2005/8/layout/venn1"/>
    <dgm:cxn modelId="{0A5554B6-8B6D-4935-8D79-73B0BC966257}" srcId="{0DA27ED8-82F1-4E7A-A0CD-B3259A5B68CE}" destId="{33789440-EA31-4CE0-90E9-A522A46AEDC9}" srcOrd="2" destOrd="0" parTransId="{725767E1-6459-4845-B97E-07019338C2DC}" sibTransId="{128EDB66-2781-494E-8AD6-99090A7B8C89}"/>
    <dgm:cxn modelId="{B16070FF-0E15-4BDD-BB89-ACBC47A1CF3E}" type="presOf" srcId="{33789440-EA31-4CE0-90E9-A522A46AEDC9}" destId="{D4BB308A-5E90-41E8-848D-5EE7DACC91DB}" srcOrd="0" destOrd="0" presId="urn:microsoft.com/office/officeart/2005/8/layout/venn1"/>
    <dgm:cxn modelId="{9E0BAF36-8DC0-4B6B-B932-42549646D8B7}" type="presOf" srcId="{0DA27ED8-82F1-4E7A-A0CD-B3259A5B68CE}" destId="{128400DB-B236-41EE-B3A5-FC2ACAEF9A69}" srcOrd="0" destOrd="0" presId="urn:microsoft.com/office/officeart/2005/8/layout/venn1"/>
    <dgm:cxn modelId="{080530DC-9A22-4461-AD0E-095B4DC8A9CB}" srcId="{0DA27ED8-82F1-4E7A-A0CD-B3259A5B68CE}" destId="{67879EE7-8DD8-4FD4-9175-6BC62E8EFD5B}" srcOrd="1" destOrd="0" parTransId="{2B4FF228-2708-4C6F-8293-656E02F6BCDA}" sibTransId="{E3BE91C7-61A5-4092-B881-B1D93049F736}"/>
    <dgm:cxn modelId="{1471EDB0-62BF-49CF-AFFD-90F5B79DF108}" type="presOf" srcId="{C807AB5A-16E8-42DD-8A03-F8088C77BA0C}" destId="{D8506B16-21F7-450E-98E1-A18CE93FE5B0}" srcOrd="0" destOrd="0" presId="urn:microsoft.com/office/officeart/2005/8/layout/venn1"/>
    <dgm:cxn modelId="{D3791F3A-A525-4DF6-A039-58A9E64662BA}" type="presOf" srcId="{C807AB5A-16E8-42DD-8A03-F8088C77BA0C}" destId="{92599FB7-E4B5-4E37-9870-154A8A66E2B3}" srcOrd="1" destOrd="0" presId="urn:microsoft.com/office/officeart/2005/8/layout/venn1"/>
    <dgm:cxn modelId="{22FC789B-D879-4544-90C2-5795EBBF3070}" type="presParOf" srcId="{128400DB-B236-41EE-B3A5-FC2ACAEF9A69}" destId="{D8506B16-21F7-450E-98E1-A18CE93FE5B0}" srcOrd="0" destOrd="0" presId="urn:microsoft.com/office/officeart/2005/8/layout/venn1"/>
    <dgm:cxn modelId="{E72B46F3-D6D0-4A90-AFE3-5413B1EEF230}" type="presParOf" srcId="{128400DB-B236-41EE-B3A5-FC2ACAEF9A69}" destId="{92599FB7-E4B5-4E37-9870-154A8A66E2B3}" srcOrd="1" destOrd="0" presId="urn:microsoft.com/office/officeart/2005/8/layout/venn1"/>
    <dgm:cxn modelId="{1B0D8232-5A6E-4F76-BF73-BCCC41F0F477}" type="presParOf" srcId="{128400DB-B236-41EE-B3A5-FC2ACAEF9A69}" destId="{725FD2E5-BD6C-438C-803A-79B46F9CB36F}" srcOrd="2" destOrd="0" presId="urn:microsoft.com/office/officeart/2005/8/layout/venn1"/>
    <dgm:cxn modelId="{36AEF397-93B6-4AB8-A309-ECEF97E0D127}" type="presParOf" srcId="{128400DB-B236-41EE-B3A5-FC2ACAEF9A69}" destId="{20B0C757-5489-451E-8236-BC6D0B647479}" srcOrd="3" destOrd="0" presId="urn:microsoft.com/office/officeart/2005/8/layout/venn1"/>
    <dgm:cxn modelId="{D5026369-B11A-4ECF-8FD8-B3B0A4B3E029}" type="presParOf" srcId="{128400DB-B236-41EE-B3A5-FC2ACAEF9A69}" destId="{D4BB308A-5E90-41E8-848D-5EE7DACC91DB}" srcOrd="4" destOrd="0" presId="urn:microsoft.com/office/officeart/2005/8/layout/venn1"/>
    <dgm:cxn modelId="{88B6A9C9-7E1B-4957-B6AC-D289C12382A2}" type="presParOf" srcId="{128400DB-B236-41EE-B3A5-FC2ACAEF9A69}" destId="{54AADC82-632A-476B-9FF4-4A7B176BD863}"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DA27ED8-82F1-4E7A-A0CD-B3259A5B68CE}" type="doc">
      <dgm:prSet loTypeId="urn:microsoft.com/office/officeart/2005/8/layout/venn1" loCatId="relationship" qsTypeId="urn:microsoft.com/office/officeart/2005/8/quickstyle/simple1" qsCatId="simple" csTypeId="urn:microsoft.com/office/officeart/2005/8/colors/accent1_2" csCatId="accent1" phldr="1"/>
      <dgm:spPr/>
    </dgm:pt>
    <dgm:pt modelId="{C807AB5A-16E8-42DD-8A03-F8088C77BA0C}">
      <dgm:prSet phldrT="[Text]" custT="1"/>
      <dgm:spPr/>
      <dgm:t>
        <a:bodyPr/>
        <a:lstStyle/>
        <a:p>
          <a:r>
            <a:rPr lang="en-US" sz="2400" b="1" dirty="0">
              <a:solidFill>
                <a:schemeClr val="bg1"/>
              </a:solidFill>
            </a:rPr>
            <a:t>Beginning Teacher</a:t>
          </a:r>
        </a:p>
      </dgm:t>
    </dgm:pt>
    <dgm:pt modelId="{F6FA7365-7F11-4774-9FE5-7C9A41F7EA1A}" type="parTrans" cxnId="{15F7EC56-55DB-4A2B-AD63-047B8B22B4B3}">
      <dgm:prSet/>
      <dgm:spPr/>
      <dgm:t>
        <a:bodyPr/>
        <a:lstStyle/>
        <a:p>
          <a:endParaRPr lang="en-US"/>
        </a:p>
      </dgm:t>
    </dgm:pt>
    <dgm:pt modelId="{E634FD7C-899F-48C9-A725-14F9AB37F993}" type="sibTrans" cxnId="{15F7EC56-55DB-4A2B-AD63-047B8B22B4B3}">
      <dgm:prSet/>
      <dgm:spPr/>
      <dgm:t>
        <a:bodyPr/>
        <a:lstStyle/>
        <a:p>
          <a:endParaRPr lang="en-US"/>
        </a:p>
      </dgm:t>
    </dgm:pt>
    <dgm:pt modelId="{67879EE7-8DD8-4FD4-9175-6BC62E8EFD5B}">
      <dgm:prSet phldrT="[Text]" custT="1"/>
      <dgm:spPr>
        <a:solidFill>
          <a:schemeClr val="accent2">
            <a:alpha val="50000"/>
          </a:schemeClr>
        </a:solidFill>
      </dgm:spPr>
      <dgm:t>
        <a:bodyPr/>
        <a:lstStyle/>
        <a:p>
          <a:r>
            <a:rPr lang="en-US" sz="2400" b="1" dirty="0">
              <a:solidFill>
                <a:schemeClr val="tx2"/>
              </a:solidFill>
            </a:rPr>
            <a:t>Mentor</a:t>
          </a:r>
        </a:p>
      </dgm:t>
    </dgm:pt>
    <dgm:pt modelId="{2B4FF228-2708-4C6F-8293-656E02F6BCDA}" type="parTrans" cxnId="{080530DC-9A22-4461-AD0E-095B4DC8A9CB}">
      <dgm:prSet/>
      <dgm:spPr/>
      <dgm:t>
        <a:bodyPr/>
        <a:lstStyle/>
        <a:p>
          <a:endParaRPr lang="en-US"/>
        </a:p>
      </dgm:t>
    </dgm:pt>
    <dgm:pt modelId="{E3BE91C7-61A5-4092-B881-B1D93049F736}" type="sibTrans" cxnId="{080530DC-9A22-4461-AD0E-095B4DC8A9CB}">
      <dgm:prSet/>
      <dgm:spPr/>
      <dgm:t>
        <a:bodyPr/>
        <a:lstStyle/>
        <a:p>
          <a:endParaRPr lang="en-US"/>
        </a:p>
      </dgm:t>
    </dgm:pt>
    <dgm:pt modelId="{33789440-EA31-4CE0-90E9-A522A46AEDC9}">
      <dgm:prSet phldrT="[Text]" custT="1"/>
      <dgm:spPr/>
      <dgm:t>
        <a:bodyPr/>
        <a:lstStyle/>
        <a:p>
          <a:r>
            <a:rPr lang="en-US" sz="2400" b="1" dirty="0">
              <a:solidFill>
                <a:schemeClr val="bg1"/>
              </a:solidFill>
            </a:rPr>
            <a:t>Instructional Coach</a:t>
          </a:r>
        </a:p>
      </dgm:t>
    </dgm:pt>
    <dgm:pt modelId="{725767E1-6459-4845-B97E-07019338C2DC}" type="parTrans" cxnId="{0A5554B6-8B6D-4935-8D79-73B0BC966257}">
      <dgm:prSet/>
      <dgm:spPr/>
      <dgm:t>
        <a:bodyPr/>
        <a:lstStyle/>
        <a:p>
          <a:endParaRPr lang="en-US"/>
        </a:p>
      </dgm:t>
    </dgm:pt>
    <dgm:pt modelId="{128EDB66-2781-494E-8AD6-99090A7B8C89}" type="sibTrans" cxnId="{0A5554B6-8B6D-4935-8D79-73B0BC966257}">
      <dgm:prSet/>
      <dgm:spPr/>
      <dgm:t>
        <a:bodyPr/>
        <a:lstStyle/>
        <a:p>
          <a:endParaRPr lang="en-US"/>
        </a:p>
      </dgm:t>
    </dgm:pt>
    <dgm:pt modelId="{128400DB-B236-41EE-B3A5-FC2ACAEF9A69}" type="pres">
      <dgm:prSet presAssocID="{0DA27ED8-82F1-4E7A-A0CD-B3259A5B68CE}" presName="compositeShape" presStyleCnt="0">
        <dgm:presLayoutVars>
          <dgm:chMax val="7"/>
          <dgm:dir/>
          <dgm:resizeHandles val="exact"/>
        </dgm:presLayoutVars>
      </dgm:prSet>
      <dgm:spPr/>
    </dgm:pt>
    <dgm:pt modelId="{D8506B16-21F7-450E-98E1-A18CE93FE5B0}" type="pres">
      <dgm:prSet presAssocID="{C807AB5A-16E8-42DD-8A03-F8088C77BA0C}" presName="circ1" presStyleLbl="vennNode1" presStyleIdx="0" presStyleCnt="3"/>
      <dgm:spPr/>
      <dgm:t>
        <a:bodyPr/>
        <a:lstStyle/>
        <a:p>
          <a:endParaRPr lang="en-US"/>
        </a:p>
      </dgm:t>
    </dgm:pt>
    <dgm:pt modelId="{92599FB7-E4B5-4E37-9870-154A8A66E2B3}" type="pres">
      <dgm:prSet presAssocID="{C807AB5A-16E8-42DD-8A03-F8088C77BA0C}" presName="circ1Tx" presStyleLbl="revTx" presStyleIdx="0" presStyleCnt="0">
        <dgm:presLayoutVars>
          <dgm:chMax val="0"/>
          <dgm:chPref val="0"/>
          <dgm:bulletEnabled val="1"/>
        </dgm:presLayoutVars>
      </dgm:prSet>
      <dgm:spPr/>
      <dgm:t>
        <a:bodyPr/>
        <a:lstStyle/>
        <a:p>
          <a:endParaRPr lang="en-US"/>
        </a:p>
      </dgm:t>
    </dgm:pt>
    <dgm:pt modelId="{725FD2E5-BD6C-438C-803A-79B46F9CB36F}" type="pres">
      <dgm:prSet presAssocID="{67879EE7-8DD8-4FD4-9175-6BC62E8EFD5B}" presName="circ2" presStyleLbl="vennNode1" presStyleIdx="1" presStyleCnt="3" custLinFactNeighborX="-1075" custLinFactNeighborY="-358"/>
      <dgm:spPr/>
      <dgm:t>
        <a:bodyPr/>
        <a:lstStyle/>
        <a:p>
          <a:endParaRPr lang="en-US"/>
        </a:p>
      </dgm:t>
    </dgm:pt>
    <dgm:pt modelId="{20B0C757-5489-451E-8236-BC6D0B647479}" type="pres">
      <dgm:prSet presAssocID="{67879EE7-8DD8-4FD4-9175-6BC62E8EFD5B}" presName="circ2Tx" presStyleLbl="revTx" presStyleIdx="0" presStyleCnt="0">
        <dgm:presLayoutVars>
          <dgm:chMax val="0"/>
          <dgm:chPref val="0"/>
          <dgm:bulletEnabled val="1"/>
        </dgm:presLayoutVars>
      </dgm:prSet>
      <dgm:spPr/>
      <dgm:t>
        <a:bodyPr/>
        <a:lstStyle/>
        <a:p>
          <a:endParaRPr lang="en-US"/>
        </a:p>
      </dgm:t>
    </dgm:pt>
    <dgm:pt modelId="{D4BB308A-5E90-41E8-848D-5EE7DACC91DB}" type="pres">
      <dgm:prSet presAssocID="{33789440-EA31-4CE0-90E9-A522A46AEDC9}" presName="circ3" presStyleLbl="vennNode1" presStyleIdx="2" presStyleCnt="3" custLinFactNeighborX="-483" custLinFactNeighborY="483"/>
      <dgm:spPr/>
      <dgm:t>
        <a:bodyPr/>
        <a:lstStyle/>
        <a:p>
          <a:endParaRPr lang="en-US"/>
        </a:p>
      </dgm:t>
    </dgm:pt>
    <dgm:pt modelId="{54AADC82-632A-476B-9FF4-4A7B176BD863}" type="pres">
      <dgm:prSet presAssocID="{33789440-EA31-4CE0-90E9-A522A46AEDC9}" presName="circ3Tx" presStyleLbl="revTx" presStyleIdx="0" presStyleCnt="0">
        <dgm:presLayoutVars>
          <dgm:chMax val="0"/>
          <dgm:chPref val="0"/>
          <dgm:bulletEnabled val="1"/>
        </dgm:presLayoutVars>
      </dgm:prSet>
      <dgm:spPr/>
      <dgm:t>
        <a:bodyPr/>
        <a:lstStyle/>
        <a:p>
          <a:endParaRPr lang="en-US"/>
        </a:p>
      </dgm:t>
    </dgm:pt>
  </dgm:ptLst>
  <dgm:cxnLst>
    <dgm:cxn modelId="{9F3E2E70-9E2E-4CA8-B376-2C503E830B93}" type="presOf" srcId="{C807AB5A-16E8-42DD-8A03-F8088C77BA0C}" destId="{D8506B16-21F7-450E-98E1-A18CE93FE5B0}" srcOrd="0" destOrd="0" presId="urn:microsoft.com/office/officeart/2005/8/layout/venn1"/>
    <dgm:cxn modelId="{56F52F88-41B2-432F-A050-F380D072C2A4}" type="presOf" srcId="{C807AB5A-16E8-42DD-8A03-F8088C77BA0C}" destId="{92599FB7-E4B5-4E37-9870-154A8A66E2B3}" srcOrd="1" destOrd="0" presId="urn:microsoft.com/office/officeart/2005/8/layout/venn1"/>
    <dgm:cxn modelId="{080530DC-9A22-4461-AD0E-095B4DC8A9CB}" srcId="{0DA27ED8-82F1-4E7A-A0CD-B3259A5B68CE}" destId="{67879EE7-8DD8-4FD4-9175-6BC62E8EFD5B}" srcOrd="1" destOrd="0" parTransId="{2B4FF228-2708-4C6F-8293-656E02F6BCDA}" sibTransId="{E3BE91C7-61A5-4092-B881-B1D93049F736}"/>
    <dgm:cxn modelId="{1FF3C978-87D4-455D-AAB8-36BA6E82D210}" type="presOf" srcId="{0DA27ED8-82F1-4E7A-A0CD-B3259A5B68CE}" destId="{128400DB-B236-41EE-B3A5-FC2ACAEF9A69}" srcOrd="0" destOrd="0" presId="urn:microsoft.com/office/officeart/2005/8/layout/venn1"/>
    <dgm:cxn modelId="{15F7EC56-55DB-4A2B-AD63-047B8B22B4B3}" srcId="{0DA27ED8-82F1-4E7A-A0CD-B3259A5B68CE}" destId="{C807AB5A-16E8-42DD-8A03-F8088C77BA0C}" srcOrd="0" destOrd="0" parTransId="{F6FA7365-7F11-4774-9FE5-7C9A41F7EA1A}" sibTransId="{E634FD7C-899F-48C9-A725-14F9AB37F993}"/>
    <dgm:cxn modelId="{EA5D4C44-AA99-415D-922F-8AD83A32C1EF}" type="presOf" srcId="{33789440-EA31-4CE0-90E9-A522A46AEDC9}" destId="{D4BB308A-5E90-41E8-848D-5EE7DACC91DB}" srcOrd="0" destOrd="0" presId="urn:microsoft.com/office/officeart/2005/8/layout/venn1"/>
    <dgm:cxn modelId="{A0FBE651-8BE2-4532-9452-21924B37A26D}" type="presOf" srcId="{67879EE7-8DD8-4FD4-9175-6BC62E8EFD5B}" destId="{20B0C757-5489-451E-8236-BC6D0B647479}" srcOrd="1" destOrd="0" presId="urn:microsoft.com/office/officeart/2005/8/layout/venn1"/>
    <dgm:cxn modelId="{D7BA3DA7-490C-44C3-B3CD-040AA0E3292F}" type="presOf" srcId="{33789440-EA31-4CE0-90E9-A522A46AEDC9}" destId="{54AADC82-632A-476B-9FF4-4A7B176BD863}" srcOrd="1" destOrd="0" presId="urn:microsoft.com/office/officeart/2005/8/layout/venn1"/>
    <dgm:cxn modelId="{CD1E2A54-556F-4486-8111-F0DECDBA2F28}" type="presOf" srcId="{67879EE7-8DD8-4FD4-9175-6BC62E8EFD5B}" destId="{725FD2E5-BD6C-438C-803A-79B46F9CB36F}" srcOrd="0" destOrd="0" presId="urn:microsoft.com/office/officeart/2005/8/layout/venn1"/>
    <dgm:cxn modelId="{0A5554B6-8B6D-4935-8D79-73B0BC966257}" srcId="{0DA27ED8-82F1-4E7A-A0CD-B3259A5B68CE}" destId="{33789440-EA31-4CE0-90E9-A522A46AEDC9}" srcOrd="2" destOrd="0" parTransId="{725767E1-6459-4845-B97E-07019338C2DC}" sibTransId="{128EDB66-2781-494E-8AD6-99090A7B8C89}"/>
    <dgm:cxn modelId="{E368CE4A-B3AE-488C-8BE2-D25CF6383F3F}" type="presParOf" srcId="{128400DB-B236-41EE-B3A5-FC2ACAEF9A69}" destId="{D8506B16-21F7-450E-98E1-A18CE93FE5B0}" srcOrd="0" destOrd="0" presId="urn:microsoft.com/office/officeart/2005/8/layout/venn1"/>
    <dgm:cxn modelId="{9F45C682-F175-46CE-9DDB-166CA910B8DE}" type="presParOf" srcId="{128400DB-B236-41EE-B3A5-FC2ACAEF9A69}" destId="{92599FB7-E4B5-4E37-9870-154A8A66E2B3}" srcOrd="1" destOrd="0" presId="urn:microsoft.com/office/officeart/2005/8/layout/venn1"/>
    <dgm:cxn modelId="{CC593A60-0435-4614-8864-DA812251FAB4}" type="presParOf" srcId="{128400DB-B236-41EE-B3A5-FC2ACAEF9A69}" destId="{725FD2E5-BD6C-438C-803A-79B46F9CB36F}" srcOrd="2" destOrd="0" presId="urn:microsoft.com/office/officeart/2005/8/layout/venn1"/>
    <dgm:cxn modelId="{EF68C782-6789-4F1D-8F15-2C92343D3E1A}" type="presParOf" srcId="{128400DB-B236-41EE-B3A5-FC2ACAEF9A69}" destId="{20B0C757-5489-451E-8236-BC6D0B647479}" srcOrd="3" destOrd="0" presId="urn:microsoft.com/office/officeart/2005/8/layout/venn1"/>
    <dgm:cxn modelId="{6211FFAA-478A-4ADD-B1E1-8D17F1EE38B2}" type="presParOf" srcId="{128400DB-B236-41EE-B3A5-FC2ACAEF9A69}" destId="{D4BB308A-5E90-41E8-848D-5EE7DACC91DB}" srcOrd="4" destOrd="0" presId="urn:microsoft.com/office/officeart/2005/8/layout/venn1"/>
    <dgm:cxn modelId="{4D0E1EEB-3FF8-4C4E-9134-08BABE16A084}" type="presParOf" srcId="{128400DB-B236-41EE-B3A5-FC2ACAEF9A69}" destId="{54AADC82-632A-476B-9FF4-4A7B176BD863}"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DA27ED8-82F1-4E7A-A0CD-B3259A5B68CE}" type="doc">
      <dgm:prSet loTypeId="urn:microsoft.com/office/officeart/2005/8/layout/venn1" loCatId="relationship" qsTypeId="urn:microsoft.com/office/officeart/2005/8/quickstyle/simple1" qsCatId="simple" csTypeId="urn:microsoft.com/office/officeart/2005/8/colors/accent1_2" csCatId="accent1" phldr="1"/>
      <dgm:spPr/>
    </dgm:pt>
    <dgm:pt modelId="{C807AB5A-16E8-42DD-8A03-F8088C77BA0C}">
      <dgm:prSet phldrT="[Text]" custT="1"/>
      <dgm:spPr/>
      <dgm:t>
        <a:bodyPr/>
        <a:lstStyle/>
        <a:p>
          <a:r>
            <a:rPr lang="en-US" sz="2400" b="1" dirty="0">
              <a:solidFill>
                <a:schemeClr val="bg1"/>
              </a:solidFill>
            </a:rPr>
            <a:t>Beginning Teacher</a:t>
          </a:r>
        </a:p>
      </dgm:t>
    </dgm:pt>
    <dgm:pt modelId="{F6FA7365-7F11-4774-9FE5-7C9A41F7EA1A}" type="parTrans" cxnId="{15F7EC56-55DB-4A2B-AD63-047B8B22B4B3}">
      <dgm:prSet/>
      <dgm:spPr/>
      <dgm:t>
        <a:bodyPr/>
        <a:lstStyle/>
        <a:p>
          <a:endParaRPr lang="en-US"/>
        </a:p>
      </dgm:t>
    </dgm:pt>
    <dgm:pt modelId="{E634FD7C-899F-48C9-A725-14F9AB37F993}" type="sibTrans" cxnId="{15F7EC56-55DB-4A2B-AD63-047B8B22B4B3}">
      <dgm:prSet/>
      <dgm:spPr/>
      <dgm:t>
        <a:bodyPr/>
        <a:lstStyle/>
        <a:p>
          <a:endParaRPr lang="en-US"/>
        </a:p>
      </dgm:t>
    </dgm:pt>
    <dgm:pt modelId="{67879EE7-8DD8-4FD4-9175-6BC62E8EFD5B}">
      <dgm:prSet phldrT="[Text]" custT="1"/>
      <dgm:spPr>
        <a:solidFill>
          <a:schemeClr val="accent1">
            <a:alpha val="50000"/>
          </a:schemeClr>
        </a:solidFill>
      </dgm:spPr>
      <dgm:t>
        <a:bodyPr/>
        <a:lstStyle/>
        <a:p>
          <a:r>
            <a:rPr lang="en-US" sz="2400" b="1" dirty="0">
              <a:solidFill>
                <a:schemeClr val="bg1"/>
              </a:solidFill>
            </a:rPr>
            <a:t>Mentor</a:t>
          </a:r>
        </a:p>
      </dgm:t>
    </dgm:pt>
    <dgm:pt modelId="{2B4FF228-2708-4C6F-8293-656E02F6BCDA}" type="parTrans" cxnId="{080530DC-9A22-4461-AD0E-095B4DC8A9CB}">
      <dgm:prSet/>
      <dgm:spPr/>
      <dgm:t>
        <a:bodyPr/>
        <a:lstStyle/>
        <a:p>
          <a:endParaRPr lang="en-US"/>
        </a:p>
      </dgm:t>
    </dgm:pt>
    <dgm:pt modelId="{E3BE91C7-61A5-4092-B881-B1D93049F736}" type="sibTrans" cxnId="{080530DC-9A22-4461-AD0E-095B4DC8A9CB}">
      <dgm:prSet/>
      <dgm:spPr/>
      <dgm:t>
        <a:bodyPr/>
        <a:lstStyle/>
        <a:p>
          <a:endParaRPr lang="en-US"/>
        </a:p>
      </dgm:t>
    </dgm:pt>
    <dgm:pt modelId="{33789440-EA31-4CE0-90E9-A522A46AEDC9}">
      <dgm:prSet phldrT="[Text]" custT="1"/>
      <dgm:spPr>
        <a:solidFill>
          <a:schemeClr val="accent2">
            <a:alpha val="50000"/>
          </a:schemeClr>
        </a:solidFill>
      </dgm:spPr>
      <dgm:t>
        <a:bodyPr/>
        <a:lstStyle/>
        <a:p>
          <a:r>
            <a:rPr lang="en-US" sz="2400" b="1" dirty="0">
              <a:solidFill>
                <a:schemeClr val="tx2"/>
              </a:solidFill>
            </a:rPr>
            <a:t>TLC Instructional Coach</a:t>
          </a:r>
        </a:p>
      </dgm:t>
    </dgm:pt>
    <dgm:pt modelId="{725767E1-6459-4845-B97E-07019338C2DC}" type="parTrans" cxnId="{0A5554B6-8B6D-4935-8D79-73B0BC966257}">
      <dgm:prSet/>
      <dgm:spPr/>
      <dgm:t>
        <a:bodyPr/>
        <a:lstStyle/>
        <a:p>
          <a:endParaRPr lang="en-US"/>
        </a:p>
      </dgm:t>
    </dgm:pt>
    <dgm:pt modelId="{128EDB66-2781-494E-8AD6-99090A7B8C89}" type="sibTrans" cxnId="{0A5554B6-8B6D-4935-8D79-73B0BC966257}">
      <dgm:prSet/>
      <dgm:spPr/>
      <dgm:t>
        <a:bodyPr/>
        <a:lstStyle/>
        <a:p>
          <a:endParaRPr lang="en-US"/>
        </a:p>
      </dgm:t>
    </dgm:pt>
    <dgm:pt modelId="{128400DB-B236-41EE-B3A5-FC2ACAEF9A69}" type="pres">
      <dgm:prSet presAssocID="{0DA27ED8-82F1-4E7A-A0CD-B3259A5B68CE}" presName="compositeShape" presStyleCnt="0">
        <dgm:presLayoutVars>
          <dgm:chMax val="7"/>
          <dgm:dir/>
          <dgm:resizeHandles val="exact"/>
        </dgm:presLayoutVars>
      </dgm:prSet>
      <dgm:spPr/>
    </dgm:pt>
    <dgm:pt modelId="{D8506B16-21F7-450E-98E1-A18CE93FE5B0}" type="pres">
      <dgm:prSet presAssocID="{C807AB5A-16E8-42DD-8A03-F8088C77BA0C}" presName="circ1" presStyleLbl="vennNode1" presStyleIdx="0" presStyleCnt="3"/>
      <dgm:spPr/>
      <dgm:t>
        <a:bodyPr/>
        <a:lstStyle/>
        <a:p>
          <a:endParaRPr lang="en-US"/>
        </a:p>
      </dgm:t>
    </dgm:pt>
    <dgm:pt modelId="{92599FB7-E4B5-4E37-9870-154A8A66E2B3}" type="pres">
      <dgm:prSet presAssocID="{C807AB5A-16E8-42DD-8A03-F8088C77BA0C}" presName="circ1Tx" presStyleLbl="revTx" presStyleIdx="0" presStyleCnt="0">
        <dgm:presLayoutVars>
          <dgm:chMax val="0"/>
          <dgm:chPref val="0"/>
          <dgm:bulletEnabled val="1"/>
        </dgm:presLayoutVars>
      </dgm:prSet>
      <dgm:spPr/>
      <dgm:t>
        <a:bodyPr/>
        <a:lstStyle/>
        <a:p>
          <a:endParaRPr lang="en-US"/>
        </a:p>
      </dgm:t>
    </dgm:pt>
    <dgm:pt modelId="{725FD2E5-BD6C-438C-803A-79B46F9CB36F}" type="pres">
      <dgm:prSet presAssocID="{67879EE7-8DD8-4FD4-9175-6BC62E8EFD5B}" presName="circ2" presStyleLbl="vennNode1" presStyleIdx="1" presStyleCnt="3" custLinFactNeighborX="-1075" custLinFactNeighborY="-358"/>
      <dgm:spPr/>
      <dgm:t>
        <a:bodyPr/>
        <a:lstStyle/>
        <a:p>
          <a:endParaRPr lang="en-US"/>
        </a:p>
      </dgm:t>
    </dgm:pt>
    <dgm:pt modelId="{20B0C757-5489-451E-8236-BC6D0B647479}" type="pres">
      <dgm:prSet presAssocID="{67879EE7-8DD8-4FD4-9175-6BC62E8EFD5B}" presName="circ2Tx" presStyleLbl="revTx" presStyleIdx="0" presStyleCnt="0">
        <dgm:presLayoutVars>
          <dgm:chMax val="0"/>
          <dgm:chPref val="0"/>
          <dgm:bulletEnabled val="1"/>
        </dgm:presLayoutVars>
      </dgm:prSet>
      <dgm:spPr/>
      <dgm:t>
        <a:bodyPr/>
        <a:lstStyle/>
        <a:p>
          <a:endParaRPr lang="en-US"/>
        </a:p>
      </dgm:t>
    </dgm:pt>
    <dgm:pt modelId="{D4BB308A-5E90-41E8-848D-5EE7DACC91DB}" type="pres">
      <dgm:prSet presAssocID="{33789440-EA31-4CE0-90E9-A522A46AEDC9}" presName="circ3" presStyleLbl="vennNode1" presStyleIdx="2" presStyleCnt="3" custLinFactNeighborX="-483" custLinFactNeighborY="483"/>
      <dgm:spPr/>
      <dgm:t>
        <a:bodyPr/>
        <a:lstStyle/>
        <a:p>
          <a:endParaRPr lang="en-US"/>
        </a:p>
      </dgm:t>
    </dgm:pt>
    <dgm:pt modelId="{54AADC82-632A-476B-9FF4-4A7B176BD863}" type="pres">
      <dgm:prSet presAssocID="{33789440-EA31-4CE0-90E9-A522A46AEDC9}" presName="circ3Tx" presStyleLbl="revTx" presStyleIdx="0" presStyleCnt="0">
        <dgm:presLayoutVars>
          <dgm:chMax val="0"/>
          <dgm:chPref val="0"/>
          <dgm:bulletEnabled val="1"/>
        </dgm:presLayoutVars>
      </dgm:prSet>
      <dgm:spPr/>
      <dgm:t>
        <a:bodyPr/>
        <a:lstStyle/>
        <a:p>
          <a:endParaRPr lang="en-US"/>
        </a:p>
      </dgm:t>
    </dgm:pt>
  </dgm:ptLst>
  <dgm:cxnLst>
    <dgm:cxn modelId="{15F7EC56-55DB-4A2B-AD63-047B8B22B4B3}" srcId="{0DA27ED8-82F1-4E7A-A0CD-B3259A5B68CE}" destId="{C807AB5A-16E8-42DD-8A03-F8088C77BA0C}" srcOrd="0" destOrd="0" parTransId="{F6FA7365-7F11-4774-9FE5-7C9A41F7EA1A}" sibTransId="{E634FD7C-899F-48C9-A725-14F9AB37F993}"/>
    <dgm:cxn modelId="{1E3898CA-84D2-4DC1-91CB-09E85B506A66}" type="presOf" srcId="{0DA27ED8-82F1-4E7A-A0CD-B3259A5B68CE}" destId="{128400DB-B236-41EE-B3A5-FC2ACAEF9A69}" srcOrd="0" destOrd="0" presId="urn:microsoft.com/office/officeart/2005/8/layout/venn1"/>
    <dgm:cxn modelId="{9AAEBDF0-98EB-45D3-86A8-8853D725BE03}" type="presOf" srcId="{C807AB5A-16E8-42DD-8A03-F8088C77BA0C}" destId="{D8506B16-21F7-450E-98E1-A18CE93FE5B0}" srcOrd="0" destOrd="0" presId="urn:microsoft.com/office/officeart/2005/8/layout/venn1"/>
    <dgm:cxn modelId="{2D568528-D057-4520-8CE8-CE0718768FE9}" type="presOf" srcId="{33789440-EA31-4CE0-90E9-A522A46AEDC9}" destId="{D4BB308A-5E90-41E8-848D-5EE7DACC91DB}" srcOrd="0" destOrd="0" presId="urn:microsoft.com/office/officeart/2005/8/layout/venn1"/>
    <dgm:cxn modelId="{0A5554B6-8B6D-4935-8D79-73B0BC966257}" srcId="{0DA27ED8-82F1-4E7A-A0CD-B3259A5B68CE}" destId="{33789440-EA31-4CE0-90E9-A522A46AEDC9}" srcOrd="2" destOrd="0" parTransId="{725767E1-6459-4845-B97E-07019338C2DC}" sibTransId="{128EDB66-2781-494E-8AD6-99090A7B8C89}"/>
    <dgm:cxn modelId="{121906AB-8ED4-41E7-98F1-1B070B3AA2AC}" type="presOf" srcId="{33789440-EA31-4CE0-90E9-A522A46AEDC9}" destId="{54AADC82-632A-476B-9FF4-4A7B176BD863}" srcOrd="1" destOrd="0" presId="urn:microsoft.com/office/officeart/2005/8/layout/venn1"/>
    <dgm:cxn modelId="{05ECBBBC-D600-4479-8402-D63D320A50E8}" type="presOf" srcId="{67879EE7-8DD8-4FD4-9175-6BC62E8EFD5B}" destId="{725FD2E5-BD6C-438C-803A-79B46F9CB36F}" srcOrd="0" destOrd="0" presId="urn:microsoft.com/office/officeart/2005/8/layout/venn1"/>
    <dgm:cxn modelId="{080530DC-9A22-4461-AD0E-095B4DC8A9CB}" srcId="{0DA27ED8-82F1-4E7A-A0CD-B3259A5B68CE}" destId="{67879EE7-8DD8-4FD4-9175-6BC62E8EFD5B}" srcOrd="1" destOrd="0" parTransId="{2B4FF228-2708-4C6F-8293-656E02F6BCDA}" sibTransId="{E3BE91C7-61A5-4092-B881-B1D93049F736}"/>
    <dgm:cxn modelId="{B8CD3871-2713-40DF-B56C-00350C1CEE98}" type="presOf" srcId="{C807AB5A-16E8-42DD-8A03-F8088C77BA0C}" destId="{92599FB7-E4B5-4E37-9870-154A8A66E2B3}" srcOrd="1" destOrd="0" presId="urn:microsoft.com/office/officeart/2005/8/layout/venn1"/>
    <dgm:cxn modelId="{FC5CD9E3-2826-4FF5-8FCA-5C82577241DD}" type="presOf" srcId="{67879EE7-8DD8-4FD4-9175-6BC62E8EFD5B}" destId="{20B0C757-5489-451E-8236-BC6D0B647479}" srcOrd="1" destOrd="0" presId="urn:microsoft.com/office/officeart/2005/8/layout/venn1"/>
    <dgm:cxn modelId="{A0E800C7-AFE2-41D1-B601-128FC56C392B}" type="presParOf" srcId="{128400DB-B236-41EE-B3A5-FC2ACAEF9A69}" destId="{D8506B16-21F7-450E-98E1-A18CE93FE5B0}" srcOrd="0" destOrd="0" presId="urn:microsoft.com/office/officeart/2005/8/layout/venn1"/>
    <dgm:cxn modelId="{005DB705-5E0B-4BDA-ABC0-B1B73D8A6AFB}" type="presParOf" srcId="{128400DB-B236-41EE-B3A5-FC2ACAEF9A69}" destId="{92599FB7-E4B5-4E37-9870-154A8A66E2B3}" srcOrd="1" destOrd="0" presId="urn:microsoft.com/office/officeart/2005/8/layout/venn1"/>
    <dgm:cxn modelId="{A6887834-0BB0-41B7-BFB7-08ED3E4F1755}" type="presParOf" srcId="{128400DB-B236-41EE-B3A5-FC2ACAEF9A69}" destId="{725FD2E5-BD6C-438C-803A-79B46F9CB36F}" srcOrd="2" destOrd="0" presId="urn:microsoft.com/office/officeart/2005/8/layout/venn1"/>
    <dgm:cxn modelId="{67A2079C-AB3C-4DF7-8236-3CEA9E8E3BAC}" type="presParOf" srcId="{128400DB-B236-41EE-B3A5-FC2ACAEF9A69}" destId="{20B0C757-5489-451E-8236-BC6D0B647479}" srcOrd="3" destOrd="0" presId="urn:microsoft.com/office/officeart/2005/8/layout/venn1"/>
    <dgm:cxn modelId="{73465086-4D55-44C7-A83E-1EA7740612E2}" type="presParOf" srcId="{128400DB-B236-41EE-B3A5-FC2ACAEF9A69}" destId="{D4BB308A-5E90-41E8-848D-5EE7DACC91DB}" srcOrd="4" destOrd="0" presId="urn:microsoft.com/office/officeart/2005/8/layout/venn1"/>
    <dgm:cxn modelId="{3611A9F3-803E-4C37-9474-6FE6F2750060}" type="presParOf" srcId="{128400DB-B236-41EE-B3A5-FC2ACAEF9A69}" destId="{54AADC82-632A-476B-9FF4-4A7B176BD863}"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DA27ED8-82F1-4E7A-A0CD-B3259A5B68CE}" type="doc">
      <dgm:prSet loTypeId="urn:microsoft.com/office/officeart/2005/8/layout/venn1" loCatId="relationship" qsTypeId="urn:microsoft.com/office/officeart/2005/8/quickstyle/simple1" qsCatId="simple" csTypeId="urn:microsoft.com/office/officeart/2005/8/colors/accent1_2" csCatId="accent1" phldr="1"/>
      <dgm:spPr/>
    </dgm:pt>
    <dgm:pt modelId="{C807AB5A-16E8-42DD-8A03-F8088C77BA0C}">
      <dgm:prSet phldrT="[Text]" custT="1"/>
      <dgm:spPr/>
      <dgm:t>
        <a:bodyPr/>
        <a:lstStyle/>
        <a:p>
          <a:r>
            <a:rPr lang="en-US" sz="1800" dirty="0"/>
            <a:t>Beginning Teacher</a:t>
          </a:r>
        </a:p>
      </dgm:t>
    </dgm:pt>
    <dgm:pt modelId="{F6FA7365-7F11-4774-9FE5-7C9A41F7EA1A}" type="parTrans" cxnId="{15F7EC56-55DB-4A2B-AD63-047B8B22B4B3}">
      <dgm:prSet/>
      <dgm:spPr/>
      <dgm:t>
        <a:bodyPr/>
        <a:lstStyle/>
        <a:p>
          <a:endParaRPr lang="en-US"/>
        </a:p>
      </dgm:t>
    </dgm:pt>
    <dgm:pt modelId="{E634FD7C-899F-48C9-A725-14F9AB37F993}" type="sibTrans" cxnId="{15F7EC56-55DB-4A2B-AD63-047B8B22B4B3}">
      <dgm:prSet/>
      <dgm:spPr/>
      <dgm:t>
        <a:bodyPr/>
        <a:lstStyle/>
        <a:p>
          <a:endParaRPr lang="en-US"/>
        </a:p>
      </dgm:t>
    </dgm:pt>
    <dgm:pt modelId="{67879EE7-8DD8-4FD4-9175-6BC62E8EFD5B}">
      <dgm:prSet phldrT="[Text]" custT="1"/>
      <dgm:spPr/>
      <dgm:t>
        <a:bodyPr/>
        <a:lstStyle/>
        <a:p>
          <a:r>
            <a:rPr lang="en-US" sz="1800" dirty="0"/>
            <a:t>Mentor</a:t>
          </a:r>
        </a:p>
      </dgm:t>
    </dgm:pt>
    <dgm:pt modelId="{2B4FF228-2708-4C6F-8293-656E02F6BCDA}" type="parTrans" cxnId="{080530DC-9A22-4461-AD0E-095B4DC8A9CB}">
      <dgm:prSet/>
      <dgm:spPr/>
      <dgm:t>
        <a:bodyPr/>
        <a:lstStyle/>
        <a:p>
          <a:endParaRPr lang="en-US"/>
        </a:p>
      </dgm:t>
    </dgm:pt>
    <dgm:pt modelId="{E3BE91C7-61A5-4092-B881-B1D93049F736}" type="sibTrans" cxnId="{080530DC-9A22-4461-AD0E-095B4DC8A9CB}">
      <dgm:prSet/>
      <dgm:spPr/>
      <dgm:t>
        <a:bodyPr/>
        <a:lstStyle/>
        <a:p>
          <a:endParaRPr lang="en-US"/>
        </a:p>
      </dgm:t>
    </dgm:pt>
    <dgm:pt modelId="{33789440-EA31-4CE0-90E9-A522A46AEDC9}">
      <dgm:prSet phldrT="[Text]" custT="1"/>
      <dgm:spPr/>
      <dgm:t>
        <a:bodyPr/>
        <a:lstStyle/>
        <a:p>
          <a:r>
            <a:rPr lang="en-US" sz="1800" dirty="0"/>
            <a:t> TLC Instructional Coach</a:t>
          </a:r>
        </a:p>
      </dgm:t>
    </dgm:pt>
    <dgm:pt modelId="{725767E1-6459-4845-B97E-07019338C2DC}" type="parTrans" cxnId="{0A5554B6-8B6D-4935-8D79-73B0BC966257}">
      <dgm:prSet/>
      <dgm:spPr/>
      <dgm:t>
        <a:bodyPr/>
        <a:lstStyle/>
        <a:p>
          <a:endParaRPr lang="en-US"/>
        </a:p>
      </dgm:t>
    </dgm:pt>
    <dgm:pt modelId="{128EDB66-2781-494E-8AD6-99090A7B8C89}" type="sibTrans" cxnId="{0A5554B6-8B6D-4935-8D79-73B0BC966257}">
      <dgm:prSet/>
      <dgm:spPr/>
      <dgm:t>
        <a:bodyPr/>
        <a:lstStyle/>
        <a:p>
          <a:endParaRPr lang="en-US"/>
        </a:p>
      </dgm:t>
    </dgm:pt>
    <dgm:pt modelId="{128400DB-B236-41EE-B3A5-FC2ACAEF9A69}" type="pres">
      <dgm:prSet presAssocID="{0DA27ED8-82F1-4E7A-A0CD-B3259A5B68CE}" presName="compositeShape" presStyleCnt="0">
        <dgm:presLayoutVars>
          <dgm:chMax val="7"/>
          <dgm:dir/>
          <dgm:resizeHandles val="exact"/>
        </dgm:presLayoutVars>
      </dgm:prSet>
      <dgm:spPr/>
    </dgm:pt>
    <dgm:pt modelId="{D8506B16-21F7-450E-98E1-A18CE93FE5B0}" type="pres">
      <dgm:prSet presAssocID="{C807AB5A-16E8-42DD-8A03-F8088C77BA0C}" presName="circ1" presStyleLbl="vennNode1" presStyleIdx="0" presStyleCnt="3"/>
      <dgm:spPr/>
      <dgm:t>
        <a:bodyPr/>
        <a:lstStyle/>
        <a:p>
          <a:endParaRPr lang="en-US"/>
        </a:p>
      </dgm:t>
    </dgm:pt>
    <dgm:pt modelId="{92599FB7-E4B5-4E37-9870-154A8A66E2B3}" type="pres">
      <dgm:prSet presAssocID="{C807AB5A-16E8-42DD-8A03-F8088C77BA0C}" presName="circ1Tx" presStyleLbl="revTx" presStyleIdx="0" presStyleCnt="0">
        <dgm:presLayoutVars>
          <dgm:chMax val="0"/>
          <dgm:chPref val="0"/>
          <dgm:bulletEnabled val="1"/>
        </dgm:presLayoutVars>
      </dgm:prSet>
      <dgm:spPr/>
      <dgm:t>
        <a:bodyPr/>
        <a:lstStyle/>
        <a:p>
          <a:endParaRPr lang="en-US"/>
        </a:p>
      </dgm:t>
    </dgm:pt>
    <dgm:pt modelId="{725FD2E5-BD6C-438C-803A-79B46F9CB36F}" type="pres">
      <dgm:prSet presAssocID="{67879EE7-8DD8-4FD4-9175-6BC62E8EFD5B}" presName="circ2" presStyleLbl="vennNode1" presStyleIdx="1" presStyleCnt="3"/>
      <dgm:spPr/>
      <dgm:t>
        <a:bodyPr/>
        <a:lstStyle/>
        <a:p>
          <a:endParaRPr lang="en-US"/>
        </a:p>
      </dgm:t>
    </dgm:pt>
    <dgm:pt modelId="{20B0C757-5489-451E-8236-BC6D0B647479}" type="pres">
      <dgm:prSet presAssocID="{67879EE7-8DD8-4FD4-9175-6BC62E8EFD5B}" presName="circ2Tx" presStyleLbl="revTx" presStyleIdx="0" presStyleCnt="0">
        <dgm:presLayoutVars>
          <dgm:chMax val="0"/>
          <dgm:chPref val="0"/>
          <dgm:bulletEnabled val="1"/>
        </dgm:presLayoutVars>
      </dgm:prSet>
      <dgm:spPr/>
      <dgm:t>
        <a:bodyPr/>
        <a:lstStyle/>
        <a:p>
          <a:endParaRPr lang="en-US"/>
        </a:p>
      </dgm:t>
    </dgm:pt>
    <dgm:pt modelId="{D4BB308A-5E90-41E8-848D-5EE7DACC91DB}" type="pres">
      <dgm:prSet presAssocID="{33789440-EA31-4CE0-90E9-A522A46AEDC9}" presName="circ3" presStyleLbl="vennNode1" presStyleIdx="2" presStyleCnt="3" custLinFactNeighborX="-483" custLinFactNeighborY="483"/>
      <dgm:spPr/>
      <dgm:t>
        <a:bodyPr/>
        <a:lstStyle/>
        <a:p>
          <a:endParaRPr lang="en-US"/>
        </a:p>
      </dgm:t>
    </dgm:pt>
    <dgm:pt modelId="{54AADC82-632A-476B-9FF4-4A7B176BD863}" type="pres">
      <dgm:prSet presAssocID="{33789440-EA31-4CE0-90E9-A522A46AEDC9}" presName="circ3Tx" presStyleLbl="revTx" presStyleIdx="0" presStyleCnt="0">
        <dgm:presLayoutVars>
          <dgm:chMax val="0"/>
          <dgm:chPref val="0"/>
          <dgm:bulletEnabled val="1"/>
        </dgm:presLayoutVars>
      </dgm:prSet>
      <dgm:spPr/>
      <dgm:t>
        <a:bodyPr/>
        <a:lstStyle/>
        <a:p>
          <a:endParaRPr lang="en-US"/>
        </a:p>
      </dgm:t>
    </dgm:pt>
  </dgm:ptLst>
  <dgm:cxnLst>
    <dgm:cxn modelId="{080530DC-9A22-4461-AD0E-095B4DC8A9CB}" srcId="{0DA27ED8-82F1-4E7A-A0CD-B3259A5B68CE}" destId="{67879EE7-8DD8-4FD4-9175-6BC62E8EFD5B}" srcOrd="1" destOrd="0" parTransId="{2B4FF228-2708-4C6F-8293-656E02F6BCDA}" sibTransId="{E3BE91C7-61A5-4092-B881-B1D93049F736}"/>
    <dgm:cxn modelId="{2C533A60-ED20-42DA-B4F8-3C2A51A1578E}" type="presOf" srcId="{C807AB5A-16E8-42DD-8A03-F8088C77BA0C}" destId="{92599FB7-E4B5-4E37-9870-154A8A66E2B3}" srcOrd="1" destOrd="0" presId="urn:microsoft.com/office/officeart/2005/8/layout/venn1"/>
    <dgm:cxn modelId="{57B951E8-F284-43CF-AE2A-333753EEA768}" type="presOf" srcId="{0DA27ED8-82F1-4E7A-A0CD-B3259A5B68CE}" destId="{128400DB-B236-41EE-B3A5-FC2ACAEF9A69}" srcOrd="0" destOrd="0" presId="urn:microsoft.com/office/officeart/2005/8/layout/venn1"/>
    <dgm:cxn modelId="{296AB67C-63EC-49E3-863A-FD68CC72AC3C}" type="presOf" srcId="{67879EE7-8DD8-4FD4-9175-6BC62E8EFD5B}" destId="{725FD2E5-BD6C-438C-803A-79B46F9CB36F}" srcOrd="0" destOrd="0" presId="urn:microsoft.com/office/officeart/2005/8/layout/venn1"/>
    <dgm:cxn modelId="{A6826B82-0BF9-43F9-B73B-F544C34AADCB}" type="presOf" srcId="{67879EE7-8DD8-4FD4-9175-6BC62E8EFD5B}" destId="{20B0C757-5489-451E-8236-BC6D0B647479}" srcOrd="1" destOrd="0" presId="urn:microsoft.com/office/officeart/2005/8/layout/venn1"/>
    <dgm:cxn modelId="{15F7EC56-55DB-4A2B-AD63-047B8B22B4B3}" srcId="{0DA27ED8-82F1-4E7A-A0CD-B3259A5B68CE}" destId="{C807AB5A-16E8-42DD-8A03-F8088C77BA0C}" srcOrd="0" destOrd="0" parTransId="{F6FA7365-7F11-4774-9FE5-7C9A41F7EA1A}" sibTransId="{E634FD7C-899F-48C9-A725-14F9AB37F993}"/>
    <dgm:cxn modelId="{3F38DD5C-D609-4DE7-9B53-A5467D64CA34}" type="presOf" srcId="{33789440-EA31-4CE0-90E9-A522A46AEDC9}" destId="{D4BB308A-5E90-41E8-848D-5EE7DACC91DB}" srcOrd="0" destOrd="0" presId="urn:microsoft.com/office/officeart/2005/8/layout/venn1"/>
    <dgm:cxn modelId="{7254E185-AEFE-48D0-83B1-E761BE985D24}" type="presOf" srcId="{C807AB5A-16E8-42DD-8A03-F8088C77BA0C}" destId="{D8506B16-21F7-450E-98E1-A18CE93FE5B0}" srcOrd="0" destOrd="0" presId="urn:microsoft.com/office/officeart/2005/8/layout/venn1"/>
    <dgm:cxn modelId="{4E24F392-0676-4446-BF89-BB11BDEB57AB}" type="presOf" srcId="{33789440-EA31-4CE0-90E9-A522A46AEDC9}" destId="{54AADC82-632A-476B-9FF4-4A7B176BD863}" srcOrd="1" destOrd="0" presId="urn:microsoft.com/office/officeart/2005/8/layout/venn1"/>
    <dgm:cxn modelId="{0A5554B6-8B6D-4935-8D79-73B0BC966257}" srcId="{0DA27ED8-82F1-4E7A-A0CD-B3259A5B68CE}" destId="{33789440-EA31-4CE0-90E9-A522A46AEDC9}" srcOrd="2" destOrd="0" parTransId="{725767E1-6459-4845-B97E-07019338C2DC}" sibTransId="{128EDB66-2781-494E-8AD6-99090A7B8C89}"/>
    <dgm:cxn modelId="{D15D5EFC-8016-4D98-B774-7E9106C46E49}" type="presParOf" srcId="{128400DB-B236-41EE-B3A5-FC2ACAEF9A69}" destId="{D8506B16-21F7-450E-98E1-A18CE93FE5B0}" srcOrd="0" destOrd="0" presId="urn:microsoft.com/office/officeart/2005/8/layout/venn1"/>
    <dgm:cxn modelId="{973C2785-5DD1-477B-AFBC-7DF02F043ACF}" type="presParOf" srcId="{128400DB-B236-41EE-B3A5-FC2ACAEF9A69}" destId="{92599FB7-E4B5-4E37-9870-154A8A66E2B3}" srcOrd="1" destOrd="0" presId="urn:microsoft.com/office/officeart/2005/8/layout/venn1"/>
    <dgm:cxn modelId="{F3D10B25-DB47-4BAA-953F-92366FB81652}" type="presParOf" srcId="{128400DB-B236-41EE-B3A5-FC2ACAEF9A69}" destId="{725FD2E5-BD6C-438C-803A-79B46F9CB36F}" srcOrd="2" destOrd="0" presId="urn:microsoft.com/office/officeart/2005/8/layout/venn1"/>
    <dgm:cxn modelId="{46B55441-458E-4AF9-89DF-60685BA0C8E9}" type="presParOf" srcId="{128400DB-B236-41EE-B3A5-FC2ACAEF9A69}" destId="{20B0C757-5489-451E-8236-BC6D0B647479}" srcOrd="3" destOrd="0" presId="urn:microsoft.com/office/officeart/2005/8/layout/venn1"/>
    <dgm:cxn modelId="{3285B6B8-4881-4C69-A6C4-C57214A51542}" type="presParOf" srcId="{128400DB-B236-41EE-B3A5-FC2ACAEF9A69}" destId="{D4BB308A-5E90-41E8-848D-5EE7DACC91DB}" srcOrd="4" destOrd="0" presId="urn:microsoft.com/office/officeart/2005/8/layout/venn1"/>
    <dgm:cxn modelId="{FD8E7C20-146D-4594-AE30-121CB88E0358}" type="presParOf" srcId="{128400DB-B236-41EE-B3A5-FC2ACAEF9A69}" destId="{54AADC82-632A-476B-9FF4-4A7B176BD863}"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AA7BD544-A6B3-4655-BB2D-BEA086EBB20F}" type="datetimeFigureOut">
              <a:rPr lang="en-US" smtClean="0"/>
              <a:t>4/15/2016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9B01645A-89FB-4B96-918D-226193C563F1}" type="slidenum">
              <a:rPr lang="en-US" smtClean="0"/>
              <a:t>‹#›</a:t>
            </a:fld>
            <a:endParaRPr lang="en-US"/>
          </a:p>
        </p:txBody>
      </p:sp>
    </p:spTree>
    <p:extLst>
      <p:ext uri="{BB962C8B-B14F-4D97-AF65-F5344CB8AC3E}">
        <p14:creationId xmlns:p14="http://schemas.microsoft.com/office/powerpoint/2010/main" val="898017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C1EAAE44-D89E-4FBC-AA76-19C301C6F5AB}" type="datetimeFigureOut">
              <a:rPr lang="en-US" smtClean="0"/>
              <a:t>4/15/2016</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75DD01F4-0DCA-41D0-BAEE-5C0C728BE410}" type="slidenum">
              <a:rPr lang="en-US" smtClean="0"/>
              <a:t>‹#›</a:t>
            </a:fld>
            <a:endParaRPr lang="en-US"/>
          </a:p>
        </p:txBody>
      </p:sp>
    </p:spTree>
    <p:extLst>
      <p:ext uri="{BB962C8B-B14F-4D97-AF65-F5344CB8AC3E}">
        <p14:creationId xmlns:p14="http://schemas.microsoft.com/office/powerpoint/2010/main" val="3774653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DD01F4-0DCA-41D0-BAEE-5C0C728BE410}" type="slidenum">
              <a:rPr lang="en-US" smtClean="0"/>
              <a:t>1</a:t>
            </a:fld>
            <a:endParaRPr lang="en-US"/>
          </a:p>
        </p:txBody>
      </p:sp>
    </p:spTree>
    <p:extLst>
      <p:ext uri="{BB962C8B-B14F-4D97-AF65-F5344CB8AC3E}">
        <p14:creationId xmlns:p14="http://schemas.microsoft.com/office/powerpoint/2010/main" val="3411095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DD01F4-0DCA-41D0-BAEE-5C0C728BE410}" type="slidenum">
              <a:rPr lang="en-US" smtClean="0"/>
              <a:t>10</a:t>
            </a:fld>
            <a:endParaRPr lang="en-US"/>
          </a:p>
        </p:txBody>
      </p:sp>
    </p:spTree>
    <p:extLst>
      <p:ext uri="{BB962C8B-B14F-4D97-AF65-F5344CB8AC3E}">
        <p14:creationId xmlns:p14="http://schemas.microsoft.com/office/powerpoint/2010/main" val="2374274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a:r>
            <a:br>
              <a:rPr lang="en-US" baseline="0" dirty="0"/>
            </a:br>
            <a:endParaRPr lang="en-US" dirty="0"/>
          </a:p>
        </p:txBody>
      </p:sp>
      <p:sp>
        <p:nvSpPr>
          <p:cNvPr id="4" name="Slide Number Placeholder 3"/>
          <p:cNvSpPr>
            <a:spLocks noGrp="1"/>
          </p:cNvSpPr>
          <p:nvPr>
            <p:ph type="sldNum" sz="quarter" idx="10"/>
          </p:nvPr>
        </p:nvSpPr>
        <p:spPr/>
        <p:txBody>
          <a:bodyPr/>
          <a:lstStyle/>
          <a:p>
            <a:fld id="{35042A9C-D7F1-4598-A7C3-0345977891DB}" type="slidenum">
              <a:rPr lang="en-US" smtClean="0"/>
              <a:t>11</a:t>
            </a:fld>
            <a:endParaRPr lang="en-US"/>
          </a:p>
        </p:txBody>
      </p:sp>
    </p:spTree>
    <p:extLst>
      <p:ext uri="{BB962C8B-B14F-4D97-AF65-F5344CB8AC3E}">
        <p14:creationId xmlns:p14="http://schemas.microsoft.com/office/powerpoint/2010/main" val="5959674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042A9C-D7F1-4598-A7C3-0345977891DB}" type="slidenum">
              <a:rPr lang="en-US" smtClean="0"/>
              <a:t>12</a:t>
            </a:fld>
            <a:endParaRPr lang="en-US"/>
          </a:p>
        </p:txBody>
      </p:sp>
    </p:spTree>
    <p:extLst>
      <p:ext uri="{BB962C8B-B14F-4D97-AF65-F5344CB8AC3E}">
        <p14:creationId xmlns:p14="http://schemas.microsoft.com/office/powerpoint/2010/main" val="13673005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042A9C-D7F1-4598-A7C3-0345977891DB}" type="slidenum">
              <a:rPr lang="en-US" smtClean="0"/>
              <a:t>13</a:t>
            </a:fld>
            <a:endParaRPr lang="en-US"/>
          </a:p>
        </p:txBody>
      </p:sp>
    </p:spTree>
    <p:extLst>
      <p:ext uri="{BB962C8B-B14F-4D97-AF65-F5344CB8AC3E}">
        <p14:creationId xmlns:p14="http://schemas.microsoft.com/office/powerpoint/2010/main" val="18869767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042A9C-D7F1-4598-A7C3-0345977891DB}" type="slidenum">
              <a:rPr lang="en-US" smtClean="0"/>
              <a:t>14</a:t>
            </a:fld>
            <a:endParaRPr lang="en-US"/>
          </a:p>
        </p:txBody>
      </p:sp>
    </p:spTree>
    <p:extLst>
      <p:ext uri="{BB962C8B-B14F-4D97-AF65-F5344CB8AC3E}">
        <p14:creationId xmlns:p14="http://schemas.microsoft.com/office/powerpoint/2010/main" val="30981041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042A9C-D7F1-4598-A7C3-0345977891DB}" type="slidenum">
              <a:rPr lang="en-US" smtClean="0"/>
              <a:t>15</a:t>
            </a:fld>
            <a:endParaRPr lang="en-US"/>
          </a:p>
        </p:txBody>
      </p:sp>
    </p:spTree>
    <p:extLst>
      <p:ext uri="{BB962C8B-B14F-4D97-AF65-F5344CB8AC3E}">
        <p14:creationId xmlns:p14="http://schemas.microsoft.com/office/powerpoint/2010/main" val="35378205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042A9C-D7F1-4598-A7C3-0345977891DB}" type="slidenum">
              <a:rPr lang="en-US" smtClean="0"/>
              <a:t>16</a:t>
            </a:fld>
            <a:endParaRPr lang="en-US"/>
          </a:p>
        </p:txBody>
      </p:sp>
    </p:spTree>
    <p:extLst>
      <p:ext uri="{BB962C8B-B14F-4D97-AF65-F5344CB8AC3E}">
        <p14:creationId xmlns:p14="http://schemas.microsoft.com/office/powerpoint/2010/main" val="17631279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35042A9C-D7F1-4598-A7C3-0345977891DB}" type="slidenum">
              <a:rPr lang="en-US" smtClean="0"/>
              <a:t>17</a:t>
            </a:fld>
            <a:endParaRPr lang="en-US"/>
          </a:p>
        </p:txBody>
      </p:sp>
    </p:spTree>
    <p:extLst>
      <p:ext uri="{BB962C8B-B14F-4D97-AF65-F5344CB8AC3E}">
        <p14:creationId xmlns:p14="http://schemas.microsoft.com/office/powerpoint/2010/main" val="13837597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042A9C-D7F1-4598-A7C3-0345977891DB}" type="slidenum">
              <a:rPr lang="en-US" smtClean="0"/>
              <a:t>18</a:t>
            </a:fld>
            <a:endParaRPr lang="en-US"/>
          </a:p>
        </p:txBody>
      </p:sp>
    </p:spTree>
    <p:extLst>
      <p:ext uri="{BB962C8B-B14F-4D97-AF65-F5344CB8AC3E}">
        <p14:creationId xmlns:p14="http://schemas.microsoft.com/office/powerpoint/2010/main" val="41286888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042A9C-D7F1-4598-A7C3-0345977891DB}" type="slidenum">
              <a:rPr lang="en-US" smtClean="0"/>
              <a:t>19</a:t>
            </a:fld>
            <a:endParaRPr lang="en-US"/>
          </a:p>
        </p:txBody>
      </p:sp>
    </p:spTree>
    <p:extLst>
      <p:ext uri="{BB962C8B-B14F-4D97-AF65-F5344CB8AC3E}">
        <p14:creationId xmlns:p14="http://schemas.microsoft.com/office/powerpoint/2010/main" val="1238140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DD01F4-0DCA-41D0-BAEE-5C0C728BE410}" type="slidenum">
              <a:rPr lang="en-US" smtClean="0"/>
              <a:t>2</a:t>
            </a:fld>
            <a:endParaRPr lang="en-US"/>
          </a:p>
        </p:txBody>
      </p:sp>
    </p:spTree>
    <p:extLst>
      <p:ext uri="{BB962C8B-B14F-4D97-AF65-F5344CB8AC3E}">
        <p14:creationId xmlns:p14="http://schemas.microsoft.com/office/powerpoint/2010/main" val="34411060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042A9C-D7F1-4598-A7C3-0345977891DB}" type="slidenum">
              <a:rPr lang="en-US" smtClean="0"/>
              <a:t>20</a:t>
            </a:fld>
            <a:endParaRPr lang="en-US"/>
          </a:p>
        </p:txBody>
      </p:sp>
    </p:spTree>
    <p:extLst>
      <p:ext uri="{BB962C8B-B14F-4D97-AF65-F5344CB8AC3E}">
        <p14:creationId xmlns:p14="http://schemas.microsoft.com/office/powerpoint/2010/main" val="26918680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042A9C-D7F1-4598-A7C3-0345977891DB}" type="slidenum">
              <a:rPr lang="en-US" smtClean="0"/>
              <a:t>21</a:t>
            </a:fld>
            <a:endParaRPr lang="en-US"/>
          </a:p>
        </p:txBody>
      </p:sp>
    </p:spTree>
    <p:extLst>
      <p:ext uri="{BB962C8B-B14F-4D97-AF65-F5344CB8AC3E}">
        <p14:creationId xmlns:p14="http://schemas.microsoft.com/office/powerpoint/2010/main" val="13467986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This is an example school.  In this school,</a:t>
            </a:r>
            <a:r>
              <a:rPr lang="en-US" baseline="0" smtClean="0"/>
              <a:t> there is one IC, 3 BTs and 24 veteran teachers—3 of whom are mentors.  </a:t>
            </a:r>
            <a:endParaRPr lang="en-US" dirty="0"/>
          </a:p>
        </p:txBody>
      </p:sp>
      <p:sp>
        <p:nvSpPr>
          <p:cNvPr id="4" name="Slide Number Placeholder 3"/>
          <p:cNvSpPr>
            <a:spLocks noGrp="1"/>
          </p:cNvSpPr>
          <p:nvPr>
            <p:ph type="sldNum" sz="quarter" idx="10"/>
          </p:nvPr>
        </p:nvSpPr>
        <p:spPr/>
        <p:txBody>
          <a:bodyPr/>
          <a:lstStyle/>
          <a:p>
            <a:fld id="{35042A9C-D7F1-4598-A7C3-0345977891DB}" type="slidenum">
              <a:rPr lang="en-US" smtClean="0"/>
              <a:t>22</a:t>
            </a:fld>
            <a:endParaRPr lang="en-US"/>
          </a:p>
        </p:txBody>
      </p:sp>
    </p:spTree>
    <p:extLst>
      <p:ext uri="{BB962C8B-B14F-4D97-AF65-F5344CB8AC3E}">
        <p14:creationId xmlns:p14="http://schemas.microsoft.com/office/powerpoint/2010/main" val="29335940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a learning</a:t>
            </a:r>
            <a:r>
              <a:rPr lang="en-US" baseline="0" dirty="0"/>
              <a:t> cycle, the IC would be working with 10 veteran teachers and the BTs would be receiving support from their mentor.  </a:t>
            </a:r>
            <a:endParaRPr lang="en-US" dirty="0"/>
          </a:p>
        </p:txBody>
      </p:sp>
      <p:sp>
        <p:nvSpPr>
          <p:cNvPr id="4" name="Slide Number Placeholder 3"/>
          <p:cNvSpPr>
            <a:spLocks noGrp="1"/>
          </p:cNvSpPr>
          <p:nvPr>
            <p:ph type="sldNum" sz="quarter" idx="10"/>
          </p:nvPr>
        </p:nvSpPr>
        <p:spPr/>
        <p:txBody>
          <a:bodyPr/>
          <a:lstStyle/>
          <a:p>
            <a:fld id="{35042A9C-D7F1-4598-A7C3-0345977891DB}" type="slidenum">
              <a:rPr lang="en-US" smtClean="0"/>
              <a:t>23</a:t>
            </a:fld>
            <a:endParaRPr lang="en-US"/>
          </a:p>
        </p:txBody>
      </p:sp>
    </p:spTree>
    <p:extLst>
      <p:ext uri="{BB962C8B-B14F-4D97-AF65-F5344CB8AC3E}">
        <p14:creationId xmlns:p14="http://schemas.microsoft.com/office/powerpoint/2010/main" val="31066472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Between learning cycles, the IC would focus his/her time with the beginning</a:t>
            </a:r>
            <a:r>
              <a:rPr lang="en-US" baseline="0" dirty="0"/>
              <a:t> teacher and triad work.  This example shows how the BT would receive support from the IC and the Mentor.  The number of weeks in the between cycle times will be determined by the principal and IC, based on the number of beginning teachers, so if you have a lot of beginning teachers to serve you would want a longer time between the cycles. </a:t>
            </a:r>
            <a:endParaRPr lang="en-US" dirty="0"/>
          </a:p>
        </p:txBody>
      </p:sp>
      <p:sp>
        <p:nvSpPr>
          <p:cNvPr id="4" name="Slide Number Placeholder 3"/>
          <p:cNvSpPr>
            <a:spLocks noGrp="1"/>
          </p:cNvSpPr>
          <p:nvPr>
            <p:ph type="sldNum" sz="quarter" idx="10"/>
          </p:nvPr>
        </p:nvSpPr>
        <p:spPr/>
        <p:txBody>
          <a:bodyPr/>
          <a:lstStyle/>
          <a:p>
            <a:fld id="{35042A9C-D7F1-4598-A7C3-0345977891DB}" type="slidenum">
              <a:rPr lang="en-US" smtClean="0"/>
              <a:t>24</a:t>
            </a:fld>
            <a:endParaRPr lang="en-US"/>
          </a:p>
        </p:txBody>
      </p:sp>
    </p:spTree>
    <p:extLst>
      <p:ext uri="{BB962C8B-B14F-4D97-AF65-F5344CB8AC3E}">
        <p14:creationId xmlns:p14="http://schemas.microsoft.com/office/powerpoint/2010/main" val="9646834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042A9C-D7F1-4598-A7C3-0345977891DB}" type="slidenum">
              <a:rPr lang="en-US" smtClean="0"/>
              <a:t>25</a:t>
            </a:fld>
            <a:endParaRPr lang="en-US"/>
          </a:p>
        </p:txBody>
      </p:sp>
    </p:spTree>
    <p:extLst>
      <p:ext uri="{BB962C8B-B14F-4D97-AF65-F5344CB8AC3E}">
        <p14:creationId xmlns:p14="http://schemas.microsoft.com/office/powerpoint/2010/main" val="39081115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DD01F4-0DCA-41D0-BAEE-5C0C728BE410}" type="slidenum">
              <a:rPr lang="en-US" smtClean="0"/>
              <a:t>26</a:t>
            </a:fld>
            <a:endParaRPr lang="en-US"/>
          </a:p>
        </p:txBody>
      </p:sp>
    </p:spTree>
    <p:extLst>
      <p:ext uri="{BB962C8B-B14F-4D97-AF65-F5344CB8AC3E}">
        <p14:creationId xmlns:p14="http://schemas.microsoft.com/office/powerpoint/2010/main" val="5014428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DD01F4-0DCA-41D0-BAEE-5C0C728BE410}" type="slidenum">
              <a:rPr lang="en-US" smtClean="0"/>
              <a:t>27</a:t>
            </a:fld>
            <a:endParaRPr lang="en-US"/>
          </a:p>
        </p:txBody>
      </p:sp>
    </p:spTree>
    <p:extLst>
      <p:ext uri="{BB962C8B-B14F-4D97-AF65-F5344CB8AC3E}">
        <p14:creationId xmlns:p14="http://schemas.microsoft.com/office/powerpoint/2010/main" val="3537294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DD01F4-0DCA-41D0-BAEE-5C0C728BE410}" type="slidenum">
              <a:rPr lang="en-US" smtClean="0"/>
              <a:t>28</a:t>
            </a:fld>
            <a:endParaRPr lang="en-US"/>
          </a:p>
        </p:txBody>
      </p:sp>
    </p:spTree>
    <p:extLst>
      <p:ext uri="{BB962C8B-B14F-4D97-AF65-F5344CB8AC3E}">
        <p14:creationId xmlns:p14="http://schemas.microsoft.com/office/powerpoint/2010/main" val="10257194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DD01F4-0DCA-41D0-BAEE-5C0C728BE410}" type="slidenum">
              <a:rPr lang="en-US" smtClean="0"/>
              <a:t>30</a:t>
            </a:fld>
            <a:endParaRPr lang="en-US"/>
          </a:p>
        </p:txBody>
      </p:sp>
    </p:spTree>
    <p:extLst>
      <p:ext uri="{BB962C8B-B14F-4D97-AF65-F5344CB8AC3E}">
        <p14:creationId xmlns:p14="http://schemas.microsoft.com/office/powerpoint/2010/main" val="344691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DD01F4-0DCA-41D0-BAEE-5C0C728BE410}" type="slidenum">
              <a:rPr lang="en-US" smtClean="0"/>
              <a:t>3</a:t>
            </a:fld>
            <a:endParaRPr lang="en-US"/>
          </a:p>
        </p:txBody>
      </p:sp>
    </p:spTree>
    <p:extLst>
      <p:ext uri="{BB962C8B-B14F-4D97-AF65-F5344CB8AC3E}">
        <p14:creationId xmlns:p14="http://schemas.microsoft.com/office/powerpoint/2010/main" val="36681179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042A9C-D7F1-4598-A7C3-0345977891DB}" type="slidenum">
              <a:rPr lang="en-US" smtClean="0"/>
              <a:t>31</a:t>
            </a:fld>
            <a:endParaRPr lang="en-US"/>
          </a:p>
        </p:txBody>
      </p:sp>
    </p:spTree>
    <p:extLst>
      <p:ext uri="{BB962C8B-B14F-4D97-AF65-F5344CB8AC3E}">
        <p14:creationId xmlns:p14="http://schemas.microsoft.com/office/powerpoint/2010/main" val="36305579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DD01F4-0DCA-41D0-BAEE-5C0C728BE410}" type="slidenum">
              <a:rPr lang="en-US" smtClean="0"/>
              <a:t>32</a:t>
            </a:fld>
            <a:endParaRPr lang="en-US"/>
          </a:p>
        </p:txBody>
      </p:sp>
    </p:spTree>
    <p:extLst>
      <p:ext uri="{BB962C8B-B14F-4D97-AF65-F5344CB8AC3E}">
        <p14:creationId xmlns:p14="http://schemas.microsoft.com/office/powerpoint/2010/main" val="73375973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DD01F4-0DCA-41D0-BAEE-5C0C728BE410}" type="slidenum">
              <a:rPr lang="en-US" smtClean="0"/>
              <a:t>33</a:t>
            </a:fld>
            <a:endParaRPr lang="en-US"/>
          </a:p>
        </p:txBody>
      </p:sp>
    </p:spTree>
    <p:extLst>
      <p:ext uri="{BB962C8B-B14F-4D97-AF65-F5344CB8AC3E}">
        <p14:creationId xmlns:p14="http://schemas.microsoft.com/office/powerpoint/2010/main" val="96685585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DD01F4-0DCA-41D0-BAEE-5C0C728BE410}" type="slidenum">
              <a:rPr lang="en-US" smtClean="0"/>
              <a:t>34</a:t>
            </a:fld>
            <a:endParaRPr lang="en-US"/>
          </a:p>
        </p:txBody>
      </p:sp>
    </p:spTree>
    <p:extLst>
      <p:ext uri="{BB962C8B-B14F-4D97-AF65-F5344CB8AC3E}">
        <p14:creationId xmlns:p14="http://schemas.microsoft.com/office/powerpoint/2010/main" val="380577923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DD01F4-0DCA-41D0-BAEE-5C0C728BE410}" type="slidenum">
              <a:rPr lang="en-US" smtClean="0"/>
              <a:t>35</a:t>
            </a:fld>
            <a:endParaRPr lang="en-US"/>
          </a:p>
        </p:txBody>
      </p:sp>
    </p:spTree>
    <p:extLst>
      <p:ext uri="{BB962C8B-B14F-4D97-AF65-F5344CB8AC3E}">
        <p14:creationId xmlns:p14="http://schemas.microsoft.com/office/powerpoint/2010/main" val="3366577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DD01F4-0DCA-41D0-BAEE-5C0C728BE410}" type="slidenum">
              <a:rPr lang="en-US" smtClean="0"/>
              <a:t>36</a:t>
            </a:fld>
            <a:endParaRPr lang="en-US"/>
          </a:p>
        </p:txBody>
      </p:sp>
    </p:spTree>
    <p:extLst>
      <p:ext uri="{BB962C8B-B14F-4D97-AF65-F5344CB8AC3E}">
        <p14:creationId xmlns:p14="http://schemas.microsoft.com/office/powerpoint/2010/main" val="4899399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DD01F4-0DCA-41D0-BAEE-5C0C728BE410}" type="slidenum">
              <a:rPr lang="en-US" smtClean="0"/>
              <a:t>4</a:t>
            </a:fld>
            <a:endParaRPr lang="en-US"/>
          </a:p>
        </p:txBody>
      </p:sp>
    </p:spTree>
    <p:extLst>
      <p:ext uri="{BB962C8B-B14F-4D97-AF65-F5344CB8AC3E}">
        <p14:creationId xmlns:p14="http://schemas.microsoft.com/office/powerpoint/2010/main" val="2979250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DD01F4-0DCA-41D0-BAEE-5C0C728BE410}" type="slidenum">
              <a:rPr lang="en-US" smtClean="0"/>
              <a:t>5</a:t>
            </a:fld>
            <a:endParaRPr lang="en-US"/>
          </a:p>
        </p:txBody>
      </p:sp>
    </p:spTree>
    <p:extLst>
      <p:ext uri="{BB962C8B-B14F-4D97-AF65-F5344CB8AC3E}">
        <p14:creationId xmlns:p14="http://schemas.microsoft.com/office/powerpoint/2010/main" val="27769308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DD01F4-0DCA-41D0-BAEE-5C0C728BE410}" type="slidenum">
              <a:rPr lang="en-US" smtClean="0"/>
              <a:t>6</a:t>
            </a:fld>
            <a:endParaRPr lang="en-US"/>
          </a:p>
        </p:txBody>
      </p:sp>
    </p:spTree>
    <p:extLst>
      <p:ext uri="{BB962C8B-B14F-4D97-AF65-F5344CB8AC3E}">
        <p14:creationId xmlns:p14="http://schemas.microsoft.com/office/powerpoint/2010/main" val="32711101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DD01F4-0DCA-41D0-BAEE-5C0C728BE410}" type="slidenum">
              <a:rPr lang="en-US" smtClean="0"/>
              <a:t>7</a:t>
            </a:fld>
            <a:endParaRPr lang="en-US"/>
          </a:p>
        </p:txBody>
      </p:sp>
    </p:spTree>
    <p:extLst>
      <p:ext uri="{BB962C8B-B14F-4D97-AF65-F5344CB8AC3E}">
        <p14:creationId xmlns:p14="http://schemas.microsoft.com/office/powerpoint/2010/main" val="6179277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Noelle – this</a:t>
            </a:r>
            <a:r>
              <a:rPr lang="en-US" baseline="0" dirty="0"/>
              <a:t> is the slide that you asked us to add – I am not sure where it would go….  So that you can talk about others who want their coach to opt into TLC training/coordinator support/learning cycles…  Do you want anything more to be said on this?  Would the TLC Coaches get the stipend?  How do they indicate they want to opt into the program?  This has implications for secondary </a:t>
            </a:r>
            <a:r>
              <a:rPr lang="en-US" baseline="0"/>
              <a:t>and elementary.  </a:t>
            </a:r>
            <a:endParaRPr lang="en-US" dirty="0"/>
          </a:p>
        </p:txBody>
      </p:sp>
      <p:sp>
        <p:nvSpPr>
          <p:cNvPr id="4" name="Slide Number Placeholder 3"/>
          <p:cNvSpPr>
            <a:spLocks noGrp="1"/>
          </p:cNvSpPr>
          <p:nvPr>
            <p:ph type="sldNum" sz="quarter" idx="10"/>
          </p:nvPr>
        </p:nvSpPr>
        <p:spPr/>
        <p:txBody>
          <a:bodyPr/>
          <a:lstStyle/>
          <a:p>
            <a:fld id="{75DD01F4-0DCA-41D0-BAEE-5C0C728BE410}" type="slidenum">
              <a:rPr lang="en-US" smtClean="0"/>
              <a:t>8</a:t>
            </a:fld>
            <a:endParaRPr lang="en-US"/>
          </a:p>
        </p:txBody>
      </p:sp>
    </p:spTree>
    <p:extLst>
      <p:ext uri="{BB962C8B-B14F-4D97-AF65-F5344CB8AC3E}">
        <p14:creationId xmlns:p14="http://schemas.microsoft.com/office/powerpoint/2010/main" val="12670653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DD01F4-0DCA-41D0-BAEE-5C0C728BE410}" type="slidenum">
              <a:rPr lang="en-US" smtClean="0"/>
              <a:t>9</a:t>
            </a:fld>
            <a:endParaRPr lang="en-US"/>
          </a:p>
        </p:txBody>
      </p:sp>
    </p:spTree>
    <p:extLst>
      <p:ext uri="{BB962C8B-B14F-4D97-AF65-F5344CB8AC3E}">
        <p14:creationId xmlns:p14="http://schemas.microsoft.com/office/powerpoint/2010/main" val="27005487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MPS-Background-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1014412"/>
            <a:ext cx="7772400" cy="1470025"/>
          </a:xfrm>
        </p:spPr>
        <p:txBody>
          <a:bodyPr>
            <a:no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371600" y="3552825"/>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8" name="Picture 7" descr="DMPS logo .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9395" y="5440791"/>
            <a:ext cx="1106479" cy="464722"/>
          </a:xfrm>
          <a:prstGeom prst="rect">
            <a:avLst/>
          </a:prstGeom>
        </p:spPr>
      </p:pic>
      <p:pic>
        <p:nvPicPr>
          <p:cNvPr id="9" name="Picture 8"/>
          <p:cNvPicPr>
            <a:picLocks noChangeAspect="1"/>
          </p:cNvPicPr>
          <p:nvPr userDrawn="1"/>
        </p:nvPicPr>
        <p:blipFill>
          <a:blip r:embed="rId4"/>
          <a:stretch>
            <a:fillRect/>
          </a:stretch>
        </p:blipFill>
        <p:spPr>
          <a:xfrm>
            <a:off x="3675071" y="6106830"/>
            <a:ext cx="1716827" cy="441605"/>
          </a:xfrm>
          <a:prstGeom prst="rect">
            <a:avLst/>
          </a:prstGeom>
        </p:spPr>
      </p:pic>
    </p:spTree>
    <p:extLst>
      <p:ext uri="{BB962C8B-B14F-4D97-AF65-F5344CB8AC3E}">
        <p14:creationId xmlns:p14="http://schemas.microsoft.com/office/powerpoint/2010/main" val="3593723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Table Placeholder 3"/>
          <p:cNvSpPr>
            <a:spLocks noGrp="1"/>
          </p:cNvSpPr>
          <p:nvPr>
            <p:ph type="tbl" sz="quarter" idx="10"/>
          </p:nvPr>
        </p:nvSpPr>
        <p:spPr>
          <a:xfrm>
            <a:off x="457200" y="2198689"/>
            <a:ext cx="8229600" cy="3944936"/>
          </a:xfrm>
        </p:spPr>
        <p:txBody>
          <a:bodyPr/>
          <a:lstStyle/>
          <a:p>
            <a:r>
              <a:rPr lang="en-US"/>
              <a:t>Click icon to add table</a:t>
            </a:r>
            <a:endParaRPr lang="en-US" dirty="0"/>
          </a:p>
        </p:txBody>
      </p:sp>
      <p:sp>
        <p:nvSpPr>
          <p:cNvPr id="6" name="Text Placeholder 5"/>
          <p:cNvSpPr>
            <a:spLocks noGrp="1"/>
          </p:cNvSpPr>
          <p:nvPr>
            <p:ph type="body" sz="quarter" idx="11"/>
          </p:nvPr>
        </p:nvSpPr>
        <p:spPr>
          <a:xfrm>
            <a:off x="457200" y="1473204"/>
            <a:ext cx="8229600" cy="555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54857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464067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Rectangle 2"/>
          <p:cNvSpPr/>
          <p:nvPr userDrawn="1"/>
        </p:nvSpPr>
        <p:spPr>
          <a:xfrm>
            <a:off x="0" y="0"/>
            <a:ext cx="9144000" cy="145256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34151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5" name="Picture 4" descr="transition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722313" y="1771651"/>
            <a:ext cx="7772400" cy="1362075"/>
          </a:xfrm>
        </p:spPr>
        <p:txBody>
          <a:bodyPr anchor="t"/>
          <a:lstStyle>
            <a:lvl1pPr algn="ctr">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3208340"/>
            <a:ext cx="7772400" cy="633412"/>
          </a:xfrm>
        </p:spPr>
        <p:txBody>
          <a:bodyPr anchor="b">
            <a:normAutofit/>
          </a:bodyPr>
          <a:lstStyle>
            <a:lvl1pPr marL="0" indent="0" algn="ctr">
              <a:buNone/>
              <a:defRPr sz="2400">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769801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latin typeface="Gill Sans MT"/>
                <a:cs typeface="Gill Sans MT"/>
              </a:defRPr>
            </a:lvl1pPr>
            <a:lvl2pPr>
              <a:defRPr>
                <a:latin typeface="Gill Sans MT"/>
                <a:cs typeface="Gill Sans MT"/>
              </a:defRPr>
            </a:lvl2pPr>
            <a:lvl3pPr>
              <a:defRPr>
                <a:latin typeface="Gill Sans MT"/>
                <a:cs typeface="Gill Sans MT"/>
              </a:defRPr>
            </a:lvl3pPr>
            <a:lvl4pPr>
              <a:defRPr>
                <a:latin typeface="Gill Sans MT"/>
                <a:cs typeface="Gill Sans MT"/>
              </a:defRPr>
            </a:lvl4pPr>
            <a:lvl5pPr>
              <a:defRPr>
                <a:latin typeface="Gill Sans MT"/>
                <a:cs typeface="Gill Sans M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87712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atin typeface="Gill Sans MT"/>
                <a:cs typeface="Gill Sans MT"/>
              </a:defRPr>
            </a:lvl1pPr>
            <a:lvl2pPr>
              <a:defRPr sz="2400">
                <a:latin typeface="Gill Sans MT"/>
                <a:cs typeface="Gill Sans MT"/>
              </a:defRPr>
            </a:lvl2pPr>
            <a:lvl3pPr>
              <a:defRPr sz="2000">
                <a:latin typeface="Gill Sans MT"/>
                <a:cs typeface="Gill Sans MT"/>
              </a:defRPr>
            </a:lvl3pPr>
            <a:lvl4pPr>
              <a:defRPr sz="1800">
                <a:latin typeface="Gill Sans MT"/>
                <a:cs typeface="Gill Sans MT"/>
              </a:defRPr>
            </a:lvl4pPr>
            <a:lvl5pPr>
              <a:defRPr sz="1800">
                <a:latin typeface="Gill Sans MT"/>
                <a:cs typeface="Gill Sans M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atin typeface="Gill Sans MT"/>
                <a:cs typeface="Gill Sans MT"/>
              </a:defRPr>
            </a:lvl1pPr>
            <a:lvl2pPr>
              <a:defRPr sz="2400">
                <a:latin typeface="Gill Sans MT"/>
                <a:cs typeface="Gill Sans MT"/>
              </a:defRPr>
            </a:lvl2pPr>
            <a:lvl3pPr>
              <a:defRPr sz="2000">
                <a:latin typeface="Gill Sans MT"/>
                <a:cs typeface="Gill Sans MT"/>
              </a:defRPr>
            </a:lvl3pPr>
            <a:lvl4pPr>
              <a:defRPr sz="1800">
                <a:latin typeface="Gill Sans MT"/>
                <a:cs typeface="Gill Sans MT"/>
              </a:defRPr>
            </a:lvl4pPr>
            <a:lvl5pPr>
              <a:defRPr sz="1800">
                <a:latin typeface="Gill Sans MT"/>
                <a:cs typeface="Gill Sans M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94533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Picture Placeholder 3"/>
          <p:cNvSpPr>
            <a:spLocks noGrp="1"/>
          </p:cNvSpPr>
          <p:nvPr>
            <p:ph type="pic" sz="quarter" idx="10"/>
          </p:nvPr>
        </p:nvSpPr>
        <p:spPr>
          <a:xfrm>
            <a:off x="0" y="1417638"/>
            <a:ext cx="3286125" cy="2320925"/>
          </a:xfrm>
        </p:spPr>
        <p:txBody>
          <a:bodyPr/>
          <a:lstStyle/>
          <a:p>
            <a:r>
              <a:rPr lang="en-US"/>
              <a:t>Click icon to add picture</a:t>
            </a:r>
          </a:p>
        </p:txBody>
      </p:sp>
      <p:sp>
        <p:nvSpPr>
          <p:cNvPr id="5" name="Picture Placeholder 3"/>
          <p:cNvSpPr>
            <a:spLocks noGrp="1"/>
          </p:cNvSpPr>
          <p:nvPr>
            <p:ph type="pic" sz="quarter" idx="11"/>
          </p:nvPr>
        </p:nvSpPr>
        <p:spPr>
          <a:xfrm>
            <a:off x="0" y="3841749"/>
            <a:ext cx="3286125" cy="2357437"/>
          </a:xfrm>
        </p:spPr>
        <p:txBody>
          <a:bodyPr/>
          <a:lstStyle/>
          <a:p>
            <a:r>
              <a:rPr lang="en-US"/>
              <a:t>Click icon to add picture</a:t>
            </a:r>
          </a:p>
        </p:txBody>
      </p:sp>
      <p:sp>
        <p:nvSpPr>
          <p:cNvPr id="7" name="Content Placeholder 6"/>
          <p:cNvSpPr>
            <a:spLocks noGrp="1"/>
          </p:cNvSpPr>
          <p:nvPr>
            <p:ph sz="quarter" idx="12"/>
          </p:nvPr>
        </p:nvSpPr>
        <p:spPr>
          <a:xfrm>
            <a:off x="3698875" y="1417638"/>
            <a:ext cx="4987926" cy="47815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86331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Picture Placeholder 3"/>
          <p:cNvSpPr>
            <a:spLocks noGrp="1"/>
          </p:cNvSpPr>
          <p:nvPr>
            <p:ph type="pic" sz="quarter" idx="10"/>
          </p:nvPr>
        </p:nvSpPr>
        <p:spPr>
          <a:xfrm>
            <a:off x="-1" y="1417638"/>
            <a:ext cx="3286125" cy="4781550"/>
          </a:xfrm>
        </p:spPr>
        <p:txBody>
          <a:bodyPr/>
          <a:lstStyle/>
          <a:p>
            <a:r>
              <a:rPr lang="en-US"/>
              <a:t>Click icon to add picture</a:t>
            </a:r>
            <a:endParaRPr lang="en-US" dirty="0"/>
          </a:p>
        </p:txBody>
      </p:sp>
      <p:sp>
        <p:nvSpPr>
          <p:cNvPr id="7" name="Content Placeholder 6"/>
          <p:cNvSpPr>
            <a:spLocks noGrp="1"/>
          </p:cNvSpPr>
          <p:nvPr>
            <p:ph sz="quarter" idx="12"/>
          </p:nvPr>
        </p:nvSpPr>
        <p:spPr>
          <a:xfrm>
            <a:off x="3698875" y="1417638"/>
            <a:ext cx="4987926" cy="4781548"/>
          </a:xfrm>
        </p:spPr>
        <p:txBody>
          <a:bodyPr/>
          <a:lstStyle>
            <a:lvl1pPr>
              <a:defRPr>
                <a:latin typeface="Gill Sans MT"/>
                <a:cs typeface="Gill Sans MT"/>
              </a:defRPr>
            </a:lvl1pPr>
            <a:lvl2pPr>
              <a:defRPr>
                <a:latin typeface="Gill Sans MT"/>
                <a:cs typeface="Gill Sans MT"/>
              </a:defRPr>
            </a:lvl2pPr>
            <a:lvl3pPr>
              <a:defRPr>
                <a:latin typeface="Gill Sans MT"/>
                <a:cs typeface="Gill Sans MT"/>
              </a:defRPr>
            </a:lvl3pPr>
            <a:lvl4pPr>
              <a:defRPr>
                <a:latin typeface="Gill Sans MT"/>
                <a:cs typeface="Gill Sans MT"/>
              </a:defRPr>
            </a:lvl4pPr>
            <a:lvl5pPr>
              <a:defRPr>
                <a:latin typeface="Gill Sans MT"/>
                <a:cs typeface="Gill Sans M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73921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Picture Placeholder 3"/>
          <p:cNvSpPr>
            <a:spLocks noGrp="1"/>
          </p:cNvSpPr>
          <p:nvPr>
            <p:ph type="pic" sz="quarter" idx="10"/>
          </p:nvPr>
        </p:nvSpPr>
        <p:spPr>
          <a:xfrm>
            <a:off x="0" y="1417638"/>
            <a:ext cx="4492625" cy="2519362"/>
          </a:xfrm>
        </p:spPr>
        <p:txBody>
          <a:bodyPr/>
          <a:lstStyle/>
          <a:p>
            <a:r>
              <a:rPr lang="en-US"/>
              <a:t>Click icon to add picture</a:t>
            </a:r>
          </a:p>
        </p:txBody>
      </p:sp>
      <p:sp>
        <p:nvSpPr>
          <p:cNvPr id="5" name="Picture Placeholder 3"/>
          <p:cNvSpPr>
            <a:spLocks noGrp="1"/>
          </p:cNvSpPr>
          <p:nvPr>
            <p:ph type="pic" sz="quarter" idx="11"/>
          </p:nvPr>
        </p:nvSpPr>
        <p:spPr>
          <a:xfrm>
            <a:off x="4595812" y="1417638"/>
            <a:ext cx="4548188" cy="2519362"/>
          </a:xfrm>
        </p:spPr>
        <p:txBody>
          <a:bodyPr/>
          <a:lstStyle/>
          <a:p>
            <a:r>
              <a:rPr lang="en-US"/>
              <a:t>Click icon to add picture</a:t>
            </a:r>
          </a:p>
        </p:txBody>
      </p:sp>
      <p:sp>
        <p:nvSpPr>
          <p:cNvPr id="7" name="Text Placeholder 6"/>
          <p:cNvSpPr>
            <a:spLocks noGrp="1"/>
          </p:cNvSpPr>
          <p:nvPr>
            <p:ph type="body" sz="quarter" idx="12"/>
          </p:nvPr>
        </p:nvSpPr>
        <p:spPr>
          <a:xfrm>
            <a:off x="457200" y="4143376"/>
            <a:ext cx="8229600" cy="1595438"/>
          </a:xfrm>
        </p:spPr>
        <p:txBody>
          <a:bodyPr/>
          <a:lstStyle>
            <a:lvl1pPr>
              <a:defRPr>
                <a:latin typeface="Gill Sans MT"/>
                <a:cs typeface="Gill Sans MT"/>
              </a:defRPr>
            </a:lvl1pPr>
            <a:lvl2pPr>
              <a:defRPr>
                <a:latin typeface="Gill Sans MT"/>
                <a:cs typeface="Gill Sans MT"/>
              </a:defRPr>
            </a:lvl2pPr>
            <a:lvl3pPr>
              <a:defRPr>
                <a:latin typeface="Gill Sans MT"/>
                <a:cs typeface="Gill Sans MT"/>
              </a:defRPr>
            </a:lvl3pPr>
            <a:lvl4pPr>
              <a:defRPr>
                <a:latin typeface="Gill Sans MT"/>
                <a:cs typeface="Gill Sans MT"/>
              </a:defRPr>
            </a:lvl4pPr>
            <a:lvl5pPr>
              <a:defRPr>
                <a:latin typeface="Gill Sans MT"/>
                <a:cs typeface="Gill Sans M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50697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Picture Placeholder 3"/>
          <p:cNvSpPr>
            <a:spLocks noGrp="1"/>
          </p:cNvSpPr>
          <p:nvPr>
            <p:ph type="pic" sz="quarter" idx="10"/>
          </p:nvPr>
        </p:nvSpPr>
        <p:spPr>
          <a:xfrm>
            <a:off x="457199" y="1417638"/>
            <a:ext cx="2614613" cy="2035175"/>
          </a:xfrm>
        </p:spPr>
        <p:txBody>
          <a:bodyPr/>
          <a:lstStyle/>
          <a:p>
            <a:r>
              <a:rPr lang="en-US"/>
              <a:t>Click icon to add picture</a:t>
            </a:r>
          </a:p>
        </p:txBody>
      </p:sp>
      <p:sp>
        <p:nvSpPr>
          <p:cNvPr id="5" name="Picture Placeholder 3"/>
          <p:cNvSpPr>
            <a:spLocks noGrp="1"/>
          </p:cNvSpPr>
          <p:nvPr>
            <p:ph type="pic" sz="quarter" idx="11"/>
          </p:nvPr>
        </p:nvSpPr>
        <p:spPr>
          <a:xfrm>
            <a:off x="3182937" y="1417638"/>
            <a:ext cx="2746375" cy="2035175"/>
          </a:xfrm>
        </p:spPr>
        <p:txBody>
          <a:bodyPr/>
          <a:lstStyle/>
          <a:p>
            <a:r>
              <a:rPr lang="en-US"/>
              <a:t>Click icon to add picture</a:t>
            </a:r>
          </a:p>
        </p:txBody>
      </p:sp>
      <p:sp>
        <p:nvSpPr>
          <p:cNvPr id="6" name="Picture Placeholder 3"/>
          <p:cNvSpPr>
            <a:spLocks noGrp="1"/>
          </p:cNvSpPr>
          <p:nvPr>
            <p:ph type="pic" sz="quarter" idx="12"/>
          </p:nvPr>
        </p:nvSpPr>
        <p:spPr>
          <a:xfrm>
            <a:off x="6040438" y="1417638"/>
            <a:ext cx="2646362" cy="2035175"/>
          </a:xfrm>
        </p:spPr>
        <p:txBody>
          <a:bodyPr/>
          <a:lstStyle/>
          <a:p>
            <a:r>
              <a:rPr lang="en-US"/>
              <a:t>Click icon to add picture</a:t>
            </a:r>
          </a:p>
        </p:txBody>
      </p:sp>
      <p:sp>
        <p:nvSpPr>
          <p:cNvPr id="8" name="Content Placeholder 7"/>
          <p:cNvSpPr>
            <a:spLocks noGrp="1"/>
          </p:cNvSpPr>
          <p:nvPr>
            <p:ph sz="quarter" idx="13"/>
          </p:nvPr>
        </p:nvSpPr>
        <p:spPr>
          <a:xfrm>
            <a:off x="457200" y="3611563"/>
            <a:ext cx="8229600" cy="2547937"/>
          </a:xfrm>
        </p:spPr>
        <p:txBody>
          <a:bodyPr/>
          <a:lstStyle>
            <a:lvl1pPr>
              <a:defRPr>
                <a:latin typeface="Gill Sans MT"/>
                <a:cs typeface="Gill Sans MT"/>
              </a:defRPr>
            </a:lvl1pPr>
            <a:lvl2pPr>
              <a:defRPr>
                <a:latin typeface="Gill Sans MT"/>
                <a:cs typeface="Gill Sans MT"/>
              </a:defRPr>
            </a:lvl2pPr>
            <a:lvl3pPr>
              <a:defRPr>
                <a:latin typeface="Gill Sans MT"/>
                <a:cs typeface="Gill Sans MT"/>
              </a:defRPr>
            </a:lvl3pPr>
            <a:lvl4pPr>
              <a:defRPr>
                <a:latin typeface="Gill Sans MT"/>
                <a:cs typeface="Gill Sans MT"/>
              </a:defRPr>
            </a:lvl4pPr>
            <a:lvl5pPr>
              <a:defRPr>
                <a:latin typeface="Gill Sans MT"/>
                <a:cs typeface="Gill Sans M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23242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Picture Placeholder 3"/>
          <p:cNvSpPr>
            <a:spLocks noGrp="1"/>
          </p:cNvSpPr>
          <p:nvPr>
            <p:ph type="pic" sz="quarter" idx="10"/>
          </p:nvPr>
        </p:nvSpPr>
        <p:spPr>
          <a:xfrm>
            <a:off x="457200" y="1417638"/>
            <a:ext cx="8229600" cy="4765675"/>
          </a:xfrm>
        </p:spPr>
        <p:txBody>
          <a:bodyPr/>
          <a:lstStyle/>
          <a:p>
            <a:r>
              <a:rPr lang="en-US"/>
              <a:t>Click icon to add picture</a:t>
            </a:r>
          </a:p>
        </p:txBody>
      </p:sp>
    </p:spTree>
    <p:extLst>
      <p:ext uri="{BB962C8B-B14F-4D97-AF65-F5344CB8AC3E}">
        <p14:creationId xmlns:p14="http://schemas.microsoft.com/office/powerpoint/2010/main" val="638910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Chart Placeholder 3"/>
          <p:cNvSpPr>
            <a:spLocks noGrp="1"/>
          </p:cNvSpPr>
          <p:nvPr>
            <p:ph type="chart" sz="quarter" idx="10"/>
          </p:nvPr>
        </p:nvSpPr>
        <p:spPr>
          <a:xfrm>
            <a:off x="457200" y="1563688"/>
            <a:ext cx="4027488" cy="4564062"/>
          </a:xfrm>
        </p:spPr>
        <p:txBody>
          <a:bodyPr/>
          <a:lstStyle/>
          <a:p>
            <a:r>
              <a:rPr lang="en-US"/>
              <a:t>Click icon to add chart</a:t>
            </a:r>
          </a:p>
        </p:txBody>
      </p:sp>
      <p:sp>
        <p:nvSpPr>
          <p:cNvPr id="6" name="Content Placeholder 5"/>
          <p:cNvSpPr>
            <a:spLocks noGrp="1"/>
          </p:cNvSpPr>
          <p:nvPr>
            <p:ph sz="quarter" idx="11"/>
          </p:nvPr>
        </p:nvSpPr>
        <p:spPr>
          <a:xfrm>
            <a:off x="4643438" y="1563688"/>
            <a:ext cx="4043361" cy="456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88406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DMPS-Background-2.jpg"/>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0" y="6302374"/>
            <a:ext cx="9144000" cy="555625"/>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DMPS logo .jpg"/>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4195771" y="6390010"/>
            <a:ext cx="765166" cy="321370"/>
          </a:xfrm>
          <a:prstGeom prst="rect">
            <a:avLst/>
          </a:prstGeom>
          <a:ln>
            <a:solidFill>
              <a:schemeClr val="bg1"/>
            </a:solidFill>
          </a:ln>
        </p:spPr>
      </p:pic>
    </p:spTree>
    <p:extLst>
      <p:ext uri="{BB962C8B-B14F-4D97-AF65-F5344CB8AC3E}">
        <p14:creationId xmlns:p14="http://schemas.microsoft.com/office/powerpoint/2010/main" val="534619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5" r:id="rId4"/>
    <p:sldLayoutId id="2147483657" r:id="rId5"/>
    <p:sldLayoutId id="2147483658" r:id="rId6"/>
    <p:sldLayoutId id="2147483656" r:id="rId7"/>
    <p:sldLayoutId id="2147483659" r:id="rId8"/>
    <p:sldLayoutId id="2147483660" r:id="rId9"/>
    <p:sldLayoutId id="2147483661" r:id="rId10"/>
    <p:sldLayoutId id="2147483654" r:id="rId11"/>
    <p:sldLayoutId id="2147483662" r:id="rId12"/>
    <p:sldLayoutId id="2147483651" r:id="rId13"/>
  </p:sldLayoutIdLst>
  <p:txStyles>
    <p:titleStyle>
      <a:lvl1pPr algn="ctr" defTabSz="457200" rtl="0" eaLnBrk="1" latinLnBrk="0" hangingPunct="1">
        <a:spcBef>
          <a:spcPct val="0"/>
        </a:spcBef>
        <a:buNone/>
        <a:defRPr sz="3600" b="1" i="0" kern="1200">
          <a:solidFill>
            <a:schemeClr val="bg1"/>
          </a:solidFill>
          <a:latin typeface="Gill Sans MT"/>
          <a:ea typeface="+mj-ea"/>
          <a:cs typeface="Gill Sans MT"/>
        </a:defRPr>
      </a:lvl1pPr>
    </p:titleStyle>
    <p:bodyStyle>
      <a:lvl1pPr marL="347472" indent="-342900" algn="l" defTabSz="457200" rtl="0" eaLnBrk="1" latinLnBrk="0" hangingPunct="1">
        <a:spcBef>
          <a:spcPts val="500"/>
        </a:spcBef>
        <a:spcAft>
          <a:spcPts val="800"/>
        </a:spcAft>
        <a:buFont typeface="Arial"/>
        <a:buChar char="•"/>
        <a:defRPr sz="3200" kern="1200">
          <a:solidFill>
            <a:srgbClr val="626262"/>
          </a:solidFill>
          <a:latin typeface="Gill Sans MT"/>
          <a:ea typeface="+mn-ea"/>
          <a:cs typeface="Gill Sans MT"/>
        </a:defRPr>
      </a:lvl1pPr>
      <a:lvl2pPr marL="457200" indent="0" algn="l" defTabSz="457200" rtl="0" eaLnBrk="1" latinLnBrk="0" hangingPunct="1">
        <a:spcBef>
          <a:spcPct val="20000"/>
        </a:spcBef>
        <a:buFont typeface="Arial"/>
        <a:buChar char="–"/>
        <a:defRPr sz="2800" kern="1200">
          <a:solidFill>
            <a:srgbClr val="626262"/>
          </a:solidFill>
          <a:latin typeface="Gill Sans"/>
          <a:ea typeface="+mn-ea"/>
          <a:cs typeface="Gill Sans"/>
        </a:defRPr>
      </a:lvl2pPr>
      <a:lvl3pPr marL="1143000" indent="-228600" algn="l" defTabSz="457200" rtl="0" eaLnBrk="1" latinLnBrk="0" hangingPunct="1">
        <a:spcBef>
          <a:spcPct val="20000"/>
        </a:spcBef>
        <a:buFont typeface="Arial"/>
        <a:buChar char="•"/>
        <a:defRPr sz="2400" kern="1200">
          <a:solidFill>
            <a:srgbClr val="626262"/>
          </a:solidFill>
          <a:latin typeface="Gill Sans"/>
          <a:ea typeface="+mn-ea"/>
          <a:cs typeface="Gill Sans"/>
        </a:defRPr>
      </a:lvl3pPr>
      <a:lvl4pPr marL="1600200" indent="-228600" algn="l" defTabSz="457200" rtl="0" eaLnBrk="1" latinLnBrk="0" hangingPunct="1">
        <a:spcBef>
          <a:spcPct val="20000"/>
        </a:spcBef>
        <a:buFont typeface="Arial"/>
        <a:buChar char="–"/>
        <a:defRPr sz="2000" kern="1200">
          <a:solidFill>
            <a:srgbClr val="626262"/>
          </a:solidFill>
          <a:latin typeface="Gill Sans"/>
          <a:ea typeface="+mn-ea"/>
          <a:cs typeface="Gill Sans"/>
        </a:defRPr>
      </a:lvl4pPr>
      <a:lvl5pPr marL="2057400" indent="-228600" algn="l" defTabSz="457200" rtl="0" eaLnBrk="1" latinLnBrk="0" hangingPunct="1">
        <a:spcBef>
          <a:spcPct val="20000"/>
        </a:spcBef>
        <a:buFont typeface="Arial"/>
        <a:buChar char="»"/>
        <a:defRPr sz="2000" kern="1200">
          <a:solidFill>
            <a:srgbClr val="626262"/>
          </a:solidFill>
          <a:latin typeface="Gill Sans"/>
          <a:ea typeface="+mn-ea"/>
          <a:cs typeface="Gill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490195" y="1875933"/>
            <a:ext cx="8239026" cy="4308049"/>
          </a:xfrm>
          <a:prstGeom prst="rect">
            <a:avLst/>
          </a:prstGeom>
        </p:spPr>
        <p:txBody>
          <a:bodyPr>
            <a:normAutofit fontScale="85000" lnSpcReduction="10000"/>
          </a:bodyPr>
          <a:lstStyle>
            <a:lvl1pPr marL="347472" indent="-342900" algn="l" defTabSz="457200" rtl="0" eaLnBrk="1" latinLnBrk="0" hangingPunct="1">
              <a:spcBef>
                <a:spcPts val="500"/>
              </a:spcBef>
              <a:spcAft>
                <a:spcPts val="800"/>
              </a:spcAft>
              <a:buFont typeface="Arial"/>
              <a:buChar char="•"/>
              <a:defRPr sz="3200" kern="1200">
                <a:solidFill>
                  <a:srgbClr val="626262"/>
                </a:solidFill>
                <a:latin typeface="Gill Sans MT"/>
                <a:ea typeface="+mn-ea"/>
                <a:cs typeface="Gill Sans MT"/>
              </a:defRPr>
            </a:lvl1pPr>
            <a:lvl2pPr marL="457200" indent="0" algn="l" defTabSz="457200" rtl="0" eaLnBrk="1" latinLnBrk="0" hangingPunct="1">
              <a:spcBef>
                <a:spcPct val="20000"/>
              </a:spcBef>
              <a:buFont typeface="Arial"/>
              <a:buChar char="–"/>
              <a:defRPr sz="2800" kern="1200">
                <a:solidFill>
                  <a:srgbClr val="626262"/>
                </a:solidFill>
                <a:latin typeface="Gill Sans"/>
                <a:ea typeface="+mn-ea"/>
                <a:cs typeface="Gill Sans"/>
              </a:defRPr>
            </a:lvl2pPr>
            <a:lvl3pPr marL="1143000" indent="-228600" algn="l" defTabSz="457200" rtl="0" eaLnBrk="1" latinLnBrk="0" hangingPunct="1">
              <a:spcBef>
                <a:spcPct val="20000"/>
              </a:spcBef>
              <a:buFont typeface="Arial"/>
              <a:buChar char="•"/>
              <a:defRPr sz="2400" kern="1200">
                <a:solidFill>
                  <a:srgbClr val="626262"/>
                </a:solidFill>
                <a:latin typeface="Gill Sans"/>
                <a:ea typeface="+mn-ea"/>
                <a:cs typeface="Gill Sans"/>
              </a:defRPr>
            </a:lvl3pPr>
            <a:lvl4pPr marL="1600200" indent="-228600" algn="l" defTabSz="457200" rtl="0" eaLnBrk="1" latinLnBrk="0" hangingPunct="1">
              <a:spcBef>
                <a:spcPct val="20000"/>
              </a:spcBef>
              <a:buFont typeface="Arial"/>
              <a:buChar char="–"/>
              <a:defRPr sz="2000" kern="1200">
                <a:solidFill>
                  <a:srgbClr val="626262"/>
                </a:solidFill>
                <a:latin typeface="Gill Sans"/>
                <a:ea typeface="+mn-ea"/>
                <a:cs typeface="Gill Sans"/>
              </a:defRPr>
            </a:lvl4pPr>
            <a:lvl5pPr marL="2057400" indent="-228600" algn="l" defTabSz="457200" rtl="0" eaLnBrk="1" latinLnBrk="0" hangingPunct="1">
              <a:spcBef>
                <a:spcPct val="20000"/>
              </a:spcBef>
              <a:buFont typeface="Arial"/>
              <a:buChar char="»"/>
              <a:defRPr sz="2000" kern="1200">
                <a:solidFill>
                  <a:srgbClr val="626262"/>
                </a:solidFill>
                <a:latin typeface="Gill Sans"/>
                <a:ea typeface="+mn-ea"/>
                <a:cs typeface="Gill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 indent="0" algn="ctr">
              <a:buNone/>
            </a:pPr>
            <a:r>
              <a:rPr lang="en-US" b="1" dirty="0"/>
              <a:t>Principal Information Session</a:t>
            </a:r>
            <a:endParaRPr lang="en-US" dirty="0"/>
          </a:p>
          <a:p>
            <a:pPr marL="4572" indent="0" algn="ctr">
              <a:buNone/>
            </a:pPr>
            <a:r>
              <a:rPr lang="en-US" dirty="0"/>
              <a:t>Tuesday, April 12, 4:00 </a:t>
            </a:r>
            <a:r>
              <a:rPr lang="en-US"/>
              <a:t>– 5:30 </a:t>
            </a:r>
            <a:r>
              <a:rPr lang="en-US" dirty="0"/>
              <a:t>PM</a:t>
            </a:r>
          </a:p>
          <a:p>
            <a:pPr marL="4572" indent="0" algn="ctr">
              <a:buNone/>
            </a:pPr>
            <a:r>
              <a:rPr lang="en-US" dirty="0"/>
              <a:t>Operations Center</a:t>
            </a:r>
          </a:p>
          <a:p>
            <a:pPr marL="4572" indent="0" algn="ctr">
              <a:buNone/>
            </a:pPr>
            <a:endParaRPr lang="en-US" sz="1700" dirty="0"/>
          </a:p>
          <a:p>
            <a:pPr marL="4572" indent="0" algn="ctr">
              <a:buNone/>
            </a:pPr>
            <a:r>
              <a:rPr lang="en-US" b="1" dirty="0"/>
              <a:t>Teacher Information Sessions</a:t>
            </a:r>
          </a:p>
          <a:p>
            <a:pPr marL="4572" indent="0" algn="ctr">
              <a:buNone/>
            </a:pPr>
            <a:r>
              <a:rPr lang="en-US" dirty="0"/>
              <a:t>Grandview University</a:t>
            </a:r>
          </a:p>
          <a:p>
            <a:pPr marL="4572" indent="0" algn="ctr">
              <a:buNone/>
            </a:pPr>
            <a:r>
              <a:rPr lang="en-US" sz="3100" dirty="0"/>
              <a:t>Monday, April 18, 4:00 – 5:00 PM, Student Center, Lyceum</a:t>
            </a:r>
          </a:p>
          <a:p>
            <a:pPr marL="4572" indent="0" algn="ctr">
              <a:buNone/>
            </a:pPr>
            <a:r>
              <a:rPr lang="en-US" sz="3100" dirty="0"/>
              <a:t>Thursday, April 21, 4:00 – 5:00 PM, </a:t>
            </a:r>
            <a:r>
              <a:rPr lang="en-US" sz="3100" dirty="0" err="1"/>
              <a:t>Krumm</a:t>
            </a:r>
            <a:r>
              <a:rPr lang="en-US" sz="3100" dirty="0"/>
              <a:t> Business Center</a:t>
            </a:r>
          </a:p>
          <a:p>
            <a:pPr marL="4572" indent="0" algn="ctr">
              <a:buNone/>
            </a:pPr>
            <a:endParaRPr lang="en-US" dirty="0"/>
          </a:p>
          <a:p>
            <a:endParaRPr lang="en-US" dirty="0"/>
          </a:p>
        </p:txBody>
      </p:sp>
      <p:sp>
        <p:nvSpPr>
          <p:cNvPr id="3" name="TextBox 2"/>
          <p:cNvSpPr txBox="1"/>
          <p:nvPr/>
        </p:nvSpPr>
        <p:spPr>
          <a:xfrm>
            <a:off x="292232" y="593889"/>
            <a:ext cx="8371002" cy="1200329"/>
          </a:xfrm>
          <a:prstGeom prst="rect">
            <a:avLst/>
          </a:prstGeom>
          <a:solidFill>
            <a:srgbClr val="00467F"/>
          </a:solidFill>
          <a:effectLst>
            <a:outerShdw blurRad="50800" dist="38100" dir="2700000" algn="tl" rotWithShape="0">
              <a:prstClr val="black">
                <a:alpha val="40000"/>
              </a:prstClr>
            </a:outerShdw>
          </a:effectLst>
        </p:spPr>
        <p:txBody>
          <a:bodyPr wrap="square" rtlCol="0">
            <a:spAutoFit/>
          </a:bodyPr>
          <a:lstStyle/>
          <a:p>
            <a:pPr algn="ctr"/>
            <a:r>
              <a:rPr lang="en-US" sz="36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TLC Overview</a:t>
            </a:r>
          </a:p>
          <a:p>
            <a:pPr algn="ctr"/>
            <a:r>
              <a:rPr lang="en-US" sz="36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2016-17</a:t>
            </a:r>
          </a:p>
        </p:txBody>
      </p:sp>
    </p:spTree>
    <p:extLst>
      <p:ext uri="{BB962C8B-B14F-4D97-AF65-F5344CB8AC3E}">
        <p14:creationId xmlns:p14="http://schemas.microsoft.com/office/powerpoint/2010/main" val="140024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Purpose Statement</a:t>
            </a:r>
          </a:p>
        </p:txBody>
      </p:sp>
      <p:sp>
        <p:nvSpPr>
          <p:cNvPr id="3" name="Content Placeholder 2"/>
          <p:cNvSpPr>
            <a:spLocks noGrp="1"/>
          </p:cNvSpPr>
          <p:nvPr>
            <p:ph idx="1"/>
          </p:nvPr>
        </p:nvSpPr>
        <p:spPr>
          <a:xfrm>
            <a:off x="457200" y="1546936"/>
            <a:ext cx="8229600" cy="3797421"/>
          </a:xfrm>
        </p:spPr>
        <p:txBody>
          <a:bodyPr anchor="ctr"/>
          <a:lstStyle/>
          <a:p>
            <a:pPr marL="1588" indent="0">
              <a:buNone/>
            </a:pPr>
            <a:r>
              <a:rPr lang="en-US" sz="3200" dirty="0">
                <a:solidFill>
                  <a:schemeClr val="accent1"/>
                </a:solidFill>
              </a:rPr>
              <a:t>The purpose of DMPS Instructional Coaches and Mentors is to collaboratively engage in a continuous cycle of learning.  Using the Marzano Instructional Framework, Coaches and Mentors support teacher reflection and growth to increase student achievement.</a:t>
            </a:r>
          </a:p>
        </p:txBody>
      </p:sp>
    </p:spTree>
    <p:extLst>
      <p:ext uri="{BB962C8B-B14F-4D97-AF65-F5344CB8AC3E}">
        <p14:creationId xmlns:p14="http://schemas.microsoft.com/office/powerpoint/2010/main" val="3575641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868" y="175601"/>
            <a:ext cx="8229600" cy="1143000"/>
          </a:xfrm>
        </p:spPr>
        <p:txBody>
          <a:bodyPr>
            <a:normAutofit fontScale="90000"/>
          </a:bodyPr>
          <a:lstStyle/>
          <a:p>
            <a:r>
              <a:rPr lang="en-US" dirty="0"/>
              <a:t>2016-2017 DMPS Coaching Program:</a:t>
            </a:r>
            <a:br>
              <a:rPr lang="en-US" dirty="0"/>
            </a:br>
            <a:r>
              <a:rPr lang="en-US" dirty="0"/>
              <a:t>Triad of Support</a:t>
            </a:r>
          </a:p>
        </p:txBody>
      </p:sp>
      <p:graphicFrame>
        <p:nvGraphicFramePr>
          <p:cNvPr id="4" name="Diagram 3"/>
          <p:cNvGraphicFramePr/>
          <p:nvPr>
            <p:extLst>
              <p:ext uri="{D42A27DB-BD31-4B8C-83A1-F6EECF244321}">
                <p14:modId xmlns:p14="http://schemas.microsoft.com/office/powerpoint/2010/main" val="744477726"/>
              </p:ext>
            </p:extLst>
          </p:nvPr>
        </p:nvGraphicFramePr>
        <p:xfrm>
          <a:off x="986947" y="1318601"/>
          <a:ext cx="7263441" cy="50045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90747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Cycles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59433473"/>
              </p:ext>
            </p:extLst>
          </p:nvPr>
        </p:nvGraphicFramePr>
        <p:xfrm>
          <a:off x="1" y="77637"/>
          <a:ext cx="9144000" cy="10423676"/>
        </p:xfrm>
        <a:graphic>
          <a:graphicData uri="http://schemas.openxmlformats.org/drawingml/2006/table">
            <a:tbl>
              <a:tblPr firstRow="1" firstCol="1" bandRow="1">
                <a:tableStyleId>{5C22544A-7EE6-4342-B048-85BDC9FD1C3A}</a:tableStyleId>
              </a:tblPr>
              <a:tblGrid>
                <a:gridCol w="3181920">
                  <a:extLst>
                    <a:ext uri="{9D8B030D-6E8A-4147-A177-3AD203B41FA5}">
                      <a16:colId xmlns="" xmlns:a16="http://schemas.microsoft.com/office/drawing/2014/main" val="20000"/>
                    </a:ext>
                  </a:extLst>
                </a:gridCol>
                <a:gridCol w="1986467">
                  <a:extLst>
                    <a:ext uri="{9D8B030D-6E8A-4147-A177-3AD203B41FA5}">
                      <a16:colId xmlns="" xmlns:a16="http://schemas.microsoft.com/office/drawing/2014/main" val="20001"/>
                    </a:ext>
                  </a:extLst>
                </a:gridCol>
                <a:gridCol w="1986467">
                  <a:extLst>
                    <a:ext uri="{9D8B030D-6E8A-4147-A177-3AD203B41FA5}">
                      <a16:colId xmlns="" xmlns:a16="http://schemas.microsoft.com/office/drawing/2014/main" val="20002"/>
                    </a:ext>
                  </a:extLst>
                </a:gridCol>
                <a:gridCol w="1989146">
                  <a:extLst>
                    <a:ext uri="{9D8B030D-6E8A-4147-A177-3AD203B41FA5}">
                      <a16:colId xmlns="" xmlns:a16="http://schemas.microsoft.com/office/drawing/2014/main" val="20003"/>
                    </a:ext>
                  </a:extLst>
                </a:gridCol>
              </a:tblGrid>
              <a:tr h="579917">
                <a:tc gridSpan="4">
                  <a:txBody>
                    <a:bodyPr/>
                    <a:lstStyle/>
                    <a:p>
                      <a:pPr marL="0" marR="0" algn="ctr">
                        <a:lnSpc>
                          <a:spcPts val="1400"/>
                        </a:lnSpc>
                        <a:spcBef>
                          <a:spcPts val="0"/>
                        </a:spcBef>
                        <a:spcAft>
                          <a:spcPts val="0"/>
                        </a:spcAft>
                      </a:pPr>
                      <a:r>
                        <a:rPr lang="en-US" sz="3200" dirty="0">
                          <a:effectLst/>
                        </a:rPr>
                        <a:t>2016-2017 Learning Cycle Options</a:t>
                      </a:r>
                      <a:endParaRPr lang="en-US" sz="24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469984">
                <a:tc>
                  <a:txBody>
                    <a:bodyPr/>
                    <a:lstStyle/>
                    <a:p>
                      <a:pPr marL="0" marR="0" algn="ctr">
                        <a:lnSpc>
                          <a:spcPts val="14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tc>
                  <a:txBody>
                    <a:bodyPr/>
                    <a:lstStyle/>
                    <a:p>
                      <a:pPr marL="0" marR="0" algn="ctr">
                        <a:lnSpc>
                          <a:spcPts val="1400"/>
                        </a:lnSpc>
                        <a:spcBef>
                          <a:spcPts val="0"/>
                        </a:spcBef>
                        <a:spcAft>
                          <a:spcPts val="0"/>
                        </a:spcAft>
                      </a:pPr>
                      <a:r>
                        <a:rPr lang="en-US" sz="2400" b="1" dirty="0">
                          <a:effectLst/>
                        </a:rPr>
                        <a:t>7 Week Cycle</a:t>
                      </a:r>
                      <a:endParaRPr lang="en-US" sz="24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tc>
                  <a:txBody>
                    <a:bodyPr/>
                    <a:lstStyle/>
                    <a:p>
                      <a:pPr marL="0" marR="0" algn="ctr">
                        <a:lnSpc>
                          <a:spcPts val="1400"/>
                        </a:lnSpc>
                        <a:spcBef>
                          <a:spcPts val="0"/>
                        </a:spcBef>
                        <a:spcAft>
                          <a:spcPts val="0"/>
                        </a:spcAft>
                      </a:pPr>
                      <a:r>
                        <a:rPr lang="en-US" sz="2400" b="1" dirty="0">
                          <a:effectLst/>
                        </a:rPr>
                        <a:t>6 Week Cycle</a:t>
                      </a:r>
                      <a:endParaRPr lang="en-US" sz="24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tc>
                  <a:txBody>
                    <a:bodyPr/>
                    <a:lstStyle/>
                    <a:p>
                      <a:pPr marL="0" marR="0" algn="ctr">
                        <a:lnSpc>
                          <a:spcPts val="1400"/>
                        </a:lnSpc>
                        <a:spcBef>
                          <a:spcPts val="0"/>
                        </a:spcBef>
                        <a:spcAft>
                          <a:spcPts val="0"/>
                        </a:spcAft>
                      </a:pPr>
                      <a:r>
                        <a:rPr lang="en-US" sz="2400" b="1" dirty="0">
                          <a:effectLst/>
                        </a:rPr>
                        <a:t>5 Week Cycle</a:t>
                      </a:r>
                      <a:endParaRPr lang="en-US" sz="24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extLst>
                  <a:ext uri="{0D108BD9-81ED-4DB2-BD59-A6C34878D82A}">
                    <a16:rowId xmlns="" xmlns:a16="http://schemas.microsoft.com/office/drawing/2014/main" val="10001"/>
                  </a:ext>
                </a:extLst>
              </a:tr>
              <a:tr h="636718">
                <a:tc>
                  <a:txBody>
                    <a:bodyPr/>
                    <a:lstStyle/>
                    <a:p>
                      <a:pPr marL="0" marR="0" algn="ctr">
                        <a:lnSpc>
                          <a:spcPts val="1400"/>
                        </a:lnSpc>
                        <a:spcBef>
                          <a:spcPts val="0"/>
                        </a:spcBef>
                        <a:spcAft>
                          <a:spcPts val="0"/>
                        </a:spcAft>
                      </a:pPr>
                      <a:r>
                        <a:rPr lang="en-US" sz="2000" dirty="0">
                          <a:effectLst/>
                        </a:rPr>
                        <a:t>Building Support</a:t>
                      </a:r>
                      <a:endParaRPr lang="en-US" sz="20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ctr"/>
                </a:tc>
                <a:tc>
                  <a:txBody>
                    <a:bodyPr/>
                    <a:lstStyle/>
                    <a:p>
                      <a:pPr marL="0" marR="0" algn="ctr">
                        <a:lnSpc>
                          <a:spcPts val="1400"/>
                        </a:lnSpc>
                        <a:spcBef>
                          <a:spcPts val="0"/>
                        </a:spcBef>
                        <a:spcAft>
                          <a:spcPts val="0"/>
                        </a:spcAft>
                      </a:pPr>
                      <a:r>
                        <a:rPr lang="en-US" sz="1800" b="1">
                          <a:effectLst/>
                        </a:rPr>
                        <a:t>Aug 24 – Sept 2</a:t>
                      </a:r>
                      <a:endParaRPr lang="en-US" sz="1800" b="1">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tc>
                  <a:txBody>
                    <a:bodyPr/>
                    <a:lstStyle/>
                    <a:p>
                      <a:pPr marL="0" marR="0" algn="ctr">
                        <a:lnSpc>
                          <a:spcPts val="1400"/>
                        </a:lnSpc>
                        <a:spcBef>
                          <a:spcPts val="0"/>
                        </a:spcBef>
                        <a:spcAft>
                          <a:spcPts val="0"/>
                        </a:spcAft>
                      </a:pPr>
                      <a:r>
                        <a:rPr lang="en-US" sz="1800" b="1" dirty="0">
                          <a:effectLst/>
                        </a:rPr>
                        <a:t>Aug 24 – Sept 2</a:t>
                      </a:r>
                      <a:endParaRPr lang="en-US" sz="18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tc>
                  <a:txBody>
                    <a:bodyPr/>
                    <a:lstStyle/>
                    <a:p>
                      <a:pPr marL="0" marR="0" algn="ctr">
                        <a:lnSpc>
                          <a:spcPts val="1400"/>
                        </a:lnSpc>
                        <a:spcBef>
                          <a:spcPts val="0"/>
                        </a:spcBef>
                        <a:spcAft>
                          <a:spcPts val="0"/>
                        </a:spcAft>
                      </a:pPr>
                      <a:r>
                        <a:rPr lang="en-US" sz="1800" b="1" dirty="0">
                          <a:effectLst/>
                        </a:rPr>
                        <a:t>Aug 24 – Sept 2</a:t>
                      </a:r>
                      <a:endParaRPr lang="en-US" sz="18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extLst>
                  <a:ext uri="{0D108BD9-81ED-4DB2-BD59-A6C34878D82A}">
                    <a16:rowId xmlns="" xmlns:a16="http://schemas.microsoft.com/office/drawing/2014/main" val="10002"/>
                  </a:ext>
                </a:extLst>
              </a:tr>
              <a:tr h="636718">
                <a:tc>
                  <a:txBody>
                    <a:bodyPr/>
                    <a:lstStyle/>
                    <a:p>
                      <a:pPr marL="0" marR="0" algn="ctr">
                        <a:lnSpc>
                          <a:spcPts val="1400"/>
                        </a:lnSpc>
                        <a:spcBef>
                          <a:spcPts val="0"/>
                        </a:spcBef>
                        <a:spcAft>
                          <a:spcPts val="0"/>
                        </a:spcAft>
                      </a:pPr>
                      <a:r>
                        <a:rPr lang="en-US" sz="2000" dirty="0">
                          <a:effectLst/>
                        </a:rPr>
                        <a:t>Learning Cycle 1</a:t>
                      </a:r>
                      <a:endParaRPr lang="en-US" sz="20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ctr"/>
                </a:tc>
                <a:tc>
                  <a:txBody>
                    <a:bodyPr/>
                    <a:lstStyle/>
                    <a:p>
                      <a:pPr marL="0" marR="0" algn="ctr">
                        <a:lnSpc>
                          <a:spcPts val="1400"/>
                        </a:lnSpc>
                        <a:spcBef>
                          <a:spcPts val="0"/>
                        </a:spcBef>
                        <a:spcAft>
                          <a:spcPts val="0"/>
                        </a:spcAft>
                      </a:pPr>
                      <a:r>
                        <a:rPr lang="en-US" sz="1800" b="1" dirty="0">
                          <a:effectLst/>
                        </a:rPr>
                        <a:t>Sept 6 – Oct 21</a:t>
                      </a:r>
                      <a:endParaRPr lang="en-US" sz="18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tc>
                  <a:txBody>
                    <a:bodyPr/>
                    <a:lstStyle/>
                    <a:p>
                      <a:pPr marL="0" marR="0" algn="ctr">
                        <a:lnSpc>
                          <a:spcPts val="1400"/>
                        </a:lnSpc>
                        <a:spcBef>
                          <a:spcPts val="0"/>
                        </a:spcBef>
                        <a:spcAft>
                          <a:spcPts val="0"/>
                        </a:spcAft>
                      </a:pPr>
                      <a:r>
                        <a:rPr lang="en-US" sz="1800" b="1" dirty="0">
                          <a:effectLst/>
                        </a:rPr>
                        <a:t>Sept 6 – Oct 14</a:t>
                      </a:r>
                      <a:endParaRPr lang="en-US" sz="18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tc>
                  <a:txBody>
                    <a:bodyPr/>
                    <a:lstStyle/>
                    <a:p>
                      <a:pPr marL="0" marR="0" algn="ctr">
                        <a:lnSpc>
                          <a:spcPts val="1400"/>
                        </a:lnSpc>
                        <a:spcBef>
                          <a:spcPts val="0"/>
                        </a:spcBef>
                        <a:spcAft>
                          <a:spcPts val="0"/>
                        </a:spcAft>
                      </a:pPr>
                      <a:r>
                        <a:rPr lang="en-US" sz="1800" b="1" dirty="0">
                          <a:effectLst/>
                        </a:rPr>
                        <a:t>Sept 6 – Oct 7</a:t>
                      </a:r>
                      <a:endParaRPr lang="en-US" sz="18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extLst>
                  <a:ext uri="{0D108BD9-81ED-4DB2-BD59-A6C34878D82A}">
                    <a16:rowId xmlns="" xmlns:a16="http://schemas.microsoft.com/office/drawing/2014/main" val="10003"/>
                  </a:ext>
                </a:extLst>
              </a:tr>
              <a:tr h="636718">
                <a:tc>
                  <a:txBody>
                    <a:bodyPr/>
                    <a:lstStyle/>
                    <a:p>
                      <a:pPr marL="0" marR="0" algn="ctr">
                        <a:lnSpc>
                          <a:spcPts val="1400"/>
                        </a:lnSpc>
                        <a:spcBef>
                          <a:spcPts val="0"/>
                        </a:spcBef>
                        <a:spcAft>
                          <a:spcPts val="0"/>
                        </a:spcAft>
                      </a:pPr>
                      <a:r>
                        <a:rPr lang="en-US" sz="2000" dirty="0">
                          <a:effectLst/>
                        </a:rPr>
                        <a:t>Coach PD/Triad Focus</a:t>
                      </a:r>
                      <a:endParaRPr lang="en-US" sz="20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ctr"/>
                </a:tc>
                <a:tc>
                  <a:txBody>
                    <a:bodyPr/>
                    <a:lstStyle/>
                    <a:p>
                      <a:pPr marL="0" marR="0" algn="ctr">
                        <a:lnSpc>
                          <a:spcPts val="1400"/>
                        </a:lnSpc>
                        <a:spcBef>
                          <a:spcPts val="0"/>
                        </a:spcBef>
                        <a:spcAft>
                          <a:spcPts val="0"/>
                        </a:spcAft>
                      </a:pPr>
                      <a:r>
                        <a:rPr lang="en-US" sz="1800" b="1" dirty="0">
                          <a:effectLst/>
                        </a:rPr>
                        <a:t>Oct 24 – Oct 28</a:t>
                      </a:r>
                      <a:endParaRPr lang="en-US" sz="18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tc>
                  <a:txBody>
                    <a:bodyPr/>
                    <a:lstStyle/>
                    <a:p>
                      <a:pPr marL="0" marR="0" algn="ctr">
                        <a:lnSpc>
                          <a:spcPts val="1400"/>
                        </a:lnSpc>
                        <a:spcBef>
                          <a:spcPts val="0"/>
                        </a:spcBef>
                        <a:spcAft>
                          <a:spcPts val="0"/>
                        </a:spcAft>
                      </a:pPr>
                      <a:r>
                        <a:rPr lang="en-US" sz="1800" b="1" dirty="0">
                          <a:effectLst/>
                        </a:rPr>
                        <a:t>Oct 17 – Oct 28</a:t>
                      </a:r>
                      <a:endParaRPr lang="en-US" sz="18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tc>
                  <a:txBody>
                    <a:bodyPr/>
                    <a:lstStyle/>
                    <a:p>
                      <a:pPr marL="0" marR="0" algn="ctr">
                        <a:lnSpc>
                          <a:spcPts val="1400"/>
                        </a:lnSpc>
                        <a:spcBef>
                          <a:spcPts val="0"/>
                        </a:spcBef>
                        <a:spcAft>
                          <a:spcPts val="0"/>
                        </a:spcAft>
                      </a:pPr>
                      <a:r>
                        <a:rPr lang="en-US" sz="1800" b="1" dirty="0">
                          <a:effectLst/>
                        </a:rPr>
                        <a:t>Oct 10 – Oct 28</a:t>
                      </a:r>
                      <a:endParaRPr lang="en-US" sz="18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extLst>
                  <a:ext uri="{0D108BD9-81ED-4DB2-BD59-A6C34878D82A}">
                    <a16:rowId xmlns="" xmlns:a16="http://schemas.microsoft.com/office/drawing/2014/main" val="10004"/>
                  </a:ext>
                </a:extLst>
              </a:tr>
              <a:tr h="636718">
                <a:tc>
                  <a:txBody>
                    <a:bodyPr/>
                    <a:lstStyle/>
                    <a:p>
                      <a:pPr marL="0" marR="0" algn="ctr">
                        <a:lnSpc>
                          <a:spcPts val="1400"/>
                        </a:lnSpc>
                        <a:spcBef>
                          <a:spcPts val="0"/>
                        </a:spcBef>
                        <a:spcAft>
                          <a:spcPts val="0"/>
                        </a:spcAft>
                      </a:pPr>
                      <a:r>
                        <a:rPr lang="en-US" sz="2000" dirty="0">
                          <a:effectLst/>
                        </a:rPr>
                        <a:t>Learning Cycle 2</a:t>
                      </a:r>
                      <a:endParaRPr lang="en-US" sz="20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ctr"/>
                </a:tc>
                <a:tc>
                  <a:txBody>
                    <a:bodyPr/>
                    <a:lstStyle/>
                    <a:p>
                      <a:pPr marL="0" marR="0" algn="ctr">
                        <a:lnSpc>
                          <a:spcPts val="1400"/>
                        </a:lnSpc>
                        <a:spcBef>
                          <a:spcPts val="0"/>
                        </a:spcBef>
                        <a:spcAft>
                          <a:spcPts val="0"/>
                        </a:spcAft>
                      </a:pPr>
                      <a:r>
                        <a:rPr lang="en-US" sz="1800" b="1">
                          <a:effectLst/>
                        </a:rPr>
                        <a:t>Oct 31 – Dec 22</a:t>
                      </a:r>
                      <a:endParaRPr lang="en-US" sz="1800" b="1">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tc>
                  <a:txBody>
                    <a:bodyPr/>
                    <a:lstStyle/>
                    <a:p>
                      <a:pPr marL="0" marR="0" algn="ctr">
                        <a:lnSpc>
                          <a:spcPts val="1400"/>
                        </a:lnSpc>
                        <a:spcBef>
                          <a:spcPts val="0"/>
                        </a:spcBef>
                        <a:spcAft>
                          <a:spcPts val="0"/>
                        </a:spcAft>
                      </a:pPr>
                      <a:r>
                        <a:rPr lang="en-US" sz="1800" b="1" dirty="0">
                          <a:effectLst/>
                        </a:rPr>
                        <a:t>Oct 31 – Dec 16</a:t>
                      </a:r>
                      <a:endParaRPr lang="en-US" sz="18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tc>
                  <a:txBody>
                    <a:bodyPr/>
                    <a:lstStyle/>
                    <a:p>
                      <a:pPr marL="0" marR="0" algn="ctr">
                        <a:lnSpc>
                          <a:spcPts val="1400"/>
                        </a:lnSpc>
                        <a:spcBef>
                          <a:spcPts val="0"/>
                        </a:spcBef>
                        <a:spcAft>
                          <a:spcPts val="0"/>
                        </a:spcAft>
                      </a:pPr>
                      <a:r>
                        <a:rPr lang="en-US" sz="1800" b="1" dirty="0">
                          <a:effectLst/>
                        </a:rPr>
                        <a:t>Oct 31 – Dec 9</a:t>
                      </a:r>
                      <a:endParaRPr lang="en-US" sz="18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extLst>
                  <a:ext uri="{0D108BD9-81ED-4DB2-BD59-A6C34878D82A}">
                    <a16:rowId xmlns="" xmlns:a16="http://schemas.microsoft.com/office/drawing/2014/main" val="10005"/>
                  </a:ext>
                </a:extLst>
              </a:tr>
              <a:tr h="636718">
                <a:tc>
                  <a:txBody>
                    <a:bodyPr/>
                    <a:lstStyle/>
                    <a:p>
                      <a:pPr marL="0" marR="0" algn="ctr">
                        <a:lnSpc>
                          <a:spcPts val="1400"/>
                        </a:lnSpc>
                        <a:spcBef>
                          <a:spcPts val="0"/>
                        </a:spcBef>
                        <a:spcAft>
                          <a:spcPts val="0"/>
                        </a:spcAft>
                      </a:pPr>
                      <a:r>
                        <a:rPr lang="en-US" sz="2000" dirty="0">
                          <a:effectLst/>
                        </a:rPr>
                        <a:t>Coach PD/Triad Focus</a:t>
                      </a:r>
                      <a:endParaRPr lang="en-US" sz="20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ctr"/>
                </a:tc>
                <a:tc>
                  <a:txBody>
                    <a:bodyPr/>
                    <a:lstStyle/>
                    <a:p>
                      <a:pPr marL="0" marR="0" algn="ctr">
                        <a:lnSpc>
                          <a:spcPts val="1400"/>
                        </a:lnSpc>
                        <a:spcBef>
                          <a:spcPts val="0"/>
                        </a:spcBef>
                        <a:spcAft>
                          <a:spcPts val="0"/>
                        </a:spcAft>
                      </a:pPr>
                      <a:r>
                        <a:rPr lang="en-US" sz="1800" b="1" dirty="0">
                          <a:effectLst/>
                        </a:rPr>
                        <a:t>Jan 3 – Jan 13</a:t>
                      </a:r>
                      <a:endParaRPr lang="en-US" sz="18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tc>
                  <a:txBody>
                    <a:bodyPr/>
                    <a:lstStyle/>
                    <a:p>
                      <a:pPr marL="0" marR="0" algn="ctr">
                        <a:lnSpc>
                          <a:spcPts val="1400"/>
                        </a:lnSpc>
                        <a:spcBef>
                          <a:spcPts val="0"/>
                        </a:spcBef>
                        <a:spcAft>
                          <a:spcPts val="0"/>
                        </a:spcAft>
                      </a:pPr>
                      <a:r>
                        <a:rPr lang="en-US" sz="1800" b="1" dirty="0">
                          <a:effectLst/>
                        </a:rPr>
                        <a:t>Dec 19 – Jan 13</a:t>
                      </a:r>
                      <a:endParaRPr lang="en-US" sz="18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tc>
                  <a:txBody>
                    <a:bodyPr/>
                    <a:lstStyle/>
                    <a:p>
                      <a:pPr marL="0" marR="0" algn="ctr">
                        <a:lnSpc>
                          <a:spcPts val="1400"/>
                        </a:lnSpc>
                        <a:spcBef>
                          <a:spcPts val="0"/>
                        </a:spcBef>
                        <a:spcAft>
                          <a:spcPts val="0"/>
                        </a:spcAft>
                      </a:pPr>
                      <a:r>
                        <a:rPr lang="en-US" sz="1800" b="1" dirty="0">
                          <a:effectLst/>
                        </a:rPr>
                        <a:t>Dec 12 – Jan 13</a:t>
                      </a:r>
                      <a:endParaRPr lang="en-US" sz="18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extLst>
                  <a:ext uri="{0D108BD9-81ED-4DB2-BD59-A6C34878D82A}">
                    <a16:rowId xmlns="" xmlns:a16="http://schemas.microsoft.com/office/drawing/2014/main" val="10006"/>
                  </a:ext>
                </a:extLst>
              </a:tr>
              <a:tr h="636718">
                <a:tc>
                  <a:txBody>
                    <a:bodyPr/>
                    <a:lstStyle/>
                    <a:p>
                      <a:pPr marL="0" marR="0" algn="ctr">
                        <a:lnSpc>
                          <a:spcPts val="1400"/>
                        </a:lnSpc>
                        <a:spcBef>
                          <a:spcPts val="0"/>
                        </a:spcBef>
                        <a:spcAft>
                          <a:spcPts val="0"/>
                        </a:spcAft>
                      </a:pPr>
                      <a:r>
                        <a:rPr lang="en-US" sz="2000" dirty="0">
                          <a:effectLst/>
                        </a:rPr>
                        <a:t>Learning Cycle 3</a:t>
                      </a:r>
                      <a:endParaRPr lang="en-US" sz="20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ctr"/>
                </a:tc>
                <a:tc>
                  <a:txBody>
                    <a:bodyPr/>
                    <a:lstStyle/>
                    <a:p>
                      <a:pPr marL="0" marR="0" algn="ctr">
                        <a:lnSpc>
                          <a:spcPts val="1400"/>
                        </a:lnSpc>
                        <a:spcBef>
                          <a:spcPts val="0"/>
                        </a:spcBef>
                        <a:spcAft>
                          <a:spcPts val="0"/>
                        </a:spcAft>
                      </a:pPr>
                      <a:r>
                        <a:rPr lang="en-US" sz="1800" b="1" dirty="0">
                          <a:effectLst/>
                        </a:rPr>
                        <a:t>Jan 16 – Mar 3</a:t>
                      </a:r>
                      <a:endParaRPr lang="en-US" sz="18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tc>
                  <a:txBody>
                    <a:bodyPr/>
                    <a:lstStyle/>
                    <a:p>
                      <a:pPr marL="0" marR="0" algn="ctr">
                        <a:lnSpc>
                          <a:spcPts val="1400"/>
                        </a:lnSpc>
                        <a:spcBef>
                          <a:spcPts val="0"/>
                        </a:spcBef>
                        <a:spcAft>
                          <a:spcPts val="0"/>
                        </a:spcAft>
                      </a:pPr>
                      <a:r>
                        <a:rPr lang="en-US" sz="1800" b="1">
                          <a:effectLst/>
                        </a:rPr>
                        <a:t>Jan 16 – Feb 24</a:t>
                      </a:r>
                      <a:endParaRPr lang="en-US" sz="1800" b="1">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tc>
                  <a:txBody>
                    <a:bodyPr/>
                    <a:lstStyle/>
                    <a:p>
                      <a:pPr marL="0" marR="0" algn="ctr">
                        <a:lnSpc>
                          <a:spcPts val="1400"/>
                        </a:lnSpc>
                        <a:spcBef>
                          <a:spcPts val="0"/>
                        </a:spcBef>
                        <a:spcAft>
                          <a:spcPts val="0"/>
                        </a:spcAft>
                      </a:pPr>
                      <a:r>
                        <a:rPr lang="en-US" sz="1800" b="1" dirty="0">
                          <a:effectLst/>
                        </a:rPr>
                        <a:t>Jan 16 – Feb 17</a:t>
                      </a:r>
                      <a:endParaRPr lang="en-US" sz="18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extLst>
                  <a:ext uri="{0D108BD9-81ED-4DB2-BD59-A6C34878D82A}">
                    <a16:rowId xmlns="" xmlns:a16="http://schemas.microsoft.com/office/drawing/2014/main" val="10007"/>
                  </a:ext>
                </a:extLst>
              </a:tr>
              <a:tr h="636718">
                <a:tc>
                  <a:txBody>
                    <a:bodyPr/>
                    <a:lstStyle/>
                    <a:p>
                      <a:pPr marL="0" marR="0" algn="ctr">
                        <a:lnSpc>
                          <a:spcPts val="1400"/>
                        </a:lnSpc>
                        <a:spcBef>
                          <a:spcPts val="0"/>
                        </a:spcBef>
                        <a:spcAft>
                          <a:spcPts val="0"/>
                        </a:spcAft>
                      </a:pPr>
                      <a:r>
                        <a:rPr lang="en-US" sz="2000" dirty="0">
                          <a:effectLst/>
                        </a:rPr>
                        <a:t>Coach PD/Triad Focus</a:t>
                      </a:r>
                      <a:endParaRPr lang="en-US" sz="20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ctr"/>
                </a:tc>
                <a:tc>
                  <a:txBody>
                    <a:bodyPr/>
                    <a:lstStyle/>
                    <a:p>
                      <a:pPr marL="0" marR="0" algn="ctr">
                        <a:lnSpc>
                          <a:spcPts val="1400"/>
                        </a:lnSpc>
                        <a:spcBef>
                          <a:spcPts val="0"/>
                        </a:spcBef>
                        <a:spcAft>
                          <a:spcPts val="0"/>
                        </a:spcAft>
                      </a:pPr>
                      <a:r>
                        <a:rPr lang="en-US" sz="1800" b="1">
                          <a:effectLst/>
                        </a:rPr>
                        <a:t>Mar 6 – Mar 9</a:t>
                      </a:r>
                      <a:endParaRPr lang="en-US" sz="1800" b="1">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tc>
                  <a:txBody>
                    <a:bodyPr/>
                    <a:lstStyle/>
                    <a:p>
                      <a:pPr marL="0" marR="0" algn="ctr">
                        <a:lnSpc>
                          <a:spcPts val="1400"/>
                        </a:lnSpc>
                        <a:spcBef>
                          <a:spcPts val="0"/>
                        </a:spcBef>
                        <a:spcAft>
                          <a:spcPts val="0"/>
                        </a:spcAft>
                      </a:pPr>
                      <a:r>
                        <a:rPr lang="en-US" sz="1800" b="1">
                          <a:effectLst/>
                        </a:rPr>
                        <a:t>Feb 27 – Mar 9</a:t>
                      </a:r>
                      <a:endParaRPr lang="en-US" sz="1800" b="1">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tc>
                  <a:txBody>
                    <a:bodyPr/>
                    <a:lstStyle/>
                    <a:p>
                      <a:pPr marL="0" marR="0" algn="ctr">
                        <a:lnSpc>
                          <a:spcPts val="1400"/>
                        </a:lnSpc>
                        <a:spcBef>
                          <a:spcPts val="0"/>
                        </a:spcBef>
                        <a:spcAft>
                          <a:spcPts val="0"/>
                        </a:spcAft>
                      </a:pPr>
                      <a:r>
                        <a:rPr lang="en-US" sz="1800" b="1" dirty="0">
                          <a:effectLst/>
                        </a:rPr>
                        <a:t>Feb 20 – Mar 9</a:t>
                      </a:r>
                      <a:endParaRPr lang="en-US" sz="18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extLst>
                  <a:ext uri="{0D108BD9-81ED-4DB2-BD59-A6C34878D82A}">
                    <a16:rowId xmlns="" xmlns:a16="http://schemas.microsoft.com/office/drawing/2014/main" val="10008"/>
                  </a:ext>
                </a:extLst>
              </a:tr>
              <a:tr h="636718">
                <a:tc>
                  <a:txBody>
                    <a:bodyPr/>
                    <a:lstStyle/>
                    <a:p>
                      <a:pPr marL="0" marR="0" algn="ctr">
                        <a:lnSpc>
                          <a:spcPts val="1400"/>
                        </a:lnSpc>
                        <a:spcBef>
                          <a:spcPts val="0"/>
                        </a:spcBef>
                        <a:spcAft>
                          <a:spcPts val="0"/>
                        </a:spcAft>
                      </a:pPr>
                      <a:r>
                        <a:rPr lang="en-US" sz="2000" dirty="0">
                          <a:effectLst/>
                        </a:rPr>
                        <a:t>Learning Cycle 4</a:t>
                      </a:r>
                      <a:endParaRPr lang="en-US" sz="20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ctr"/>
                </a:tc>
                <a:tc>
                  <a:txBody>
                    <a:bodyPr/>
                    <a:lstStyle/>
                    <a:p>
                      <a:pPr marL="0" marR="0" algn="ctr">
                        <a:lnSpc>
                          <a:spcPts val="1400"/>
                        </a:lnSpc>
                        <a:spcBef>
                          <a:spcPts val="0"/>
                        </a:spcBef>
                        <a:spcAft>
                          <a:spcPts val="0"/>
                        </a:spcAft>
                      </a:pPr>
                      <a:r>
                        <a:rPr lang="en-US" sz="1800" b="1" dirty="0">
                          <a:effectLst/>
                        </a:rPr>
                        <a:t>Mar 20 – May 12</a:t>
                      </a:r>
                      <a:endParaRPr lang="en-US" sz="18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tc>
                  <a:txBody>
                    <a:bodyPr/>
                    <a:lstStyle/>
                    <a:p>
                      <a:pPr marL="0" marR="0" algn="ctr">
                        <a:lnSpc>
                          <a:spcPts val="1400"/>
                        </a:lnSpc>
                        <a:spcBef>
                          <a:spcPts val="0"/>
                        </a:spcBef>
                        <a:spcAft>
                          <a:spcPts val="0"/>
                        </a:spcAft>
                      </a:pPr>
                      <a:r>
                        <a:rPr lang="en-US" sz="1800" b="1">
                          <a:effectLst/>
                        </a:rPr>
                        <a:t>Mar 20 – May 5</a:t>
                      </a:r>
                      <a:endParaRPr lang="en-US" sz="1800" b="1">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tc>
                  <a:txBody>
                    <a:bodyPr/>
                    <a:lstStyle/>
                    <a:p>
                      <a:pPr marL="0" marR="0" algn="ctr">
                        <a:lnSpc>
                          <a:spcPts val="1400"/>
                        </a:lnSpc>
                        <a:spcBef>
                          <a:spcPts val="0"/>
                        </a:spcBef>
                        <a:spcAft>
                          <a:spcPts val="0"/>
                        </a:spcAft>
                      </a:pPr>
                      <a:r>
                        <a:rPr lang="en-US" sz="1800" b="1" dirty="0">
                          <a:effectLst/>
                        </a:rPr>
                        <a:t>Mar 20 – Apr 28</a:t>
                      </a:r>
                      <a:endParaRPr lang="en-US" sz="18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extLst>
                  <a:ext uri="{0D108BD9-81ED-4DB2-BD59-A6C34878D82A}">
                    <a16:rowId xmlns="" xmlns:a16="http://schemas.microsoft.com/office/drawing/2014/main" val="10009"/>
                  </a:ext>
                </a:extLst>
              </a:tr>
              <a:tr h="4280031">
                <a:tc>
                  <a:txBody>
                    <a:bodyPr/>
                    <a:lstStyle/>
                    <a:p>
                      <a:pPr marL="0" marR="0" algn="ctr">
                        <a:lnSpc>
                          <a:spcPts val="1400"/>
                        </a:lnSpc>
                        <a:spcBef>
                          <a:spcPts val="0"/>
                        </a:spcBef>
                        <a:spcAft>
                          <a:spcPts val="0"/>
                        </a:spcAft>
                      </a:pPr>
                      <a:r>
                        <a:rPr lang="en-US" sz="2000" dirty="0">
                          <a:effectLst/>
                        </a:rPr>
                        <a:t>Coach PD/Triad/Building</a:t>
                      </a:r>
                      <a:endParaRPr lang="en-US" sz="20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ctr"/>
                </a:tc>
                <a:tc>
                  <a:txBody>
                    <a:bodyPr/>
                    <a:lstStyle/>
                    <a:p>
                      <a:pPr marL="0" marR="0" algn="ctr">
                        <a:lnSpc>
                          <a:spcPts val="1400"/>
                        </a:lnSpc>
                        <a:spcBef>
                          <a:spcPts val="0"/>
                        </a:spcBef>
                        <a:spcAft>
                          <a:spcPts val="0"/>
                        </a:spcAft>
                      </a:pPr>
                      <a:r>
                        <a:rPr lang="en-US" sz="1800" b="1" dirty="0">
                          <a:effectLst/>
                        </a:rPr>
                        <a:t>May 15 – May 25</a:t>
                      </a:r>
                      <a:endParaRPr lang="en-US" sz="18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tc>
                  <a:txBody>
                    <a:bodyPr/>
                    <a:lstStyle/>
                    <a:p>
                      <a:pPr marL="0" marR="0" algn="ctr">
                        <a:lnSpc>
                          <a:spcPts val="1400"/>
                        </a:lnSpc>
                        <a:spcBef>
                          <a:spcPts val="0"/>
                        </a:spcBef>
                        <a:spcAft>
                          <a:spcPts val="0"/>
                        </a:spcAft>
                      </a:pPr>
                      <a:r>
                        <a:rPr lang="en-US" sz="1800" b="1">
                          <a:effectLst/>
                        </a:rPr>
                        <a:t>May 8 – May 25</a:t>
                      </a:r>
                      <a:endParaRPr lang="en-US" sz="1800" b="1">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tc>
                  <a:txBody>
                    <a:bodyPr/>
                    <a:lstStyle/>
                    <a:p>
                      <a:pPr marL="0" marR="0" algn="ctr">
                        <a:lnSpc>
                          <a:spcPts val="1400"/>
                        </a:lnSpc>
                        <a:spcBef>
                          <a:spcPts val="0"/>
                        </a:spcBef>
                        <a:spcAft>
                          <a:spcPts val="0"/>
                        </a:spcAft>
                      </a:pPr>
                      <a:r>
                        <a:rPr lang="en-US" sz="1800" b="1" dirty="0">
                          <a:effectLst/>
                        </a:rPr>
                        <a:t>May 1 – May 25</a:t>
                      </a:r>
                      <a:endParaRPr lang="en-US" sz="18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extLst>
                  <a:ext uri="{0D108BD9-81ED-4DB2-BD59-A6C34878D82A}">
                    <a16:rowId xmlns="" xmlns:a16="http://schemas.microsoft.com/office/drawing/2014/main" val="10010"/>
                  </a:ext>
                </a:extLst>
              </a:tr>
            </a:tbl>
          </a:graphicData>
        </a:graphic>
      </p:graphicFrame>
      <p:sp>
        <p:nvSpPr>
          <p:cNvPr id="6" name="Rectangle 5"/>
          <p:cNvSpPr/>
          <p:nvPr/>
        </p:nvSpPr>
        <p:spPr>
          <a:xfrm>
            <a:off x="609600" y="1752600"/>
            <a:ext cx="8501063" cy="642938"/>
          </a:xfrm>
          <a:prstGeom prst="rect">
            <a:avLst/>
          </a:prstGeom>
          <a:noFill/>
          <a:ln w="7620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609598" y="3059907"/>
            <a:ext cx="8501063" cy="642938"/>
          </a:xfrm>
          <a:prstGeom prst="rect">
            <a:avLst/>
          </a:prstGeom>
          <a:noFill/>
          <a:ln w="7620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642938" y="4321968"/>
            <a:ext cx="8501063" cy="642938"/>
          </a:xfrm>
          <a:prstGeom prst="rect">
            <a:avLst/>
          </a:prstGeom>
          <a:noFill/>
          <a:ln w="7620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609599" y="5629275"/>
            <a:ext cx="8501063" cy="642938"/>
          </a:xfrm>
          <a:prstGeom prst="rect">
            <a:avLst/>
          </a:prstGeom>
          <a:noFill/>
          <a:ln w="7620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Down Arrow 11"/>
          <p:cNvSpPr/>
          <p:nvPr/>
        </p:nvSpPr>
        <p:spPr>
          <a:xfrm>
            <a:off x="11587163" y="3614738"/>
            <a:ext cx="45719" cy="88107"/>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Down Arrow 12"/>
          <p:cNvSpPr/>
          <p:nvPr/>
        </p:nvSpPr>
        <p:spPr>
          <a:xfrm>
            <a:off x="3486151" y="1929606"/>
            <a:ext cx="757237" cy="1414462"/>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4" name="Down Arrow 13"/>
          <p:cNvSpPr/>
          <p:nvPr/>
        </p:nvSpPr>
        <p:spPr>
          <a:xfrm>
            <a:off x="5395914" y="1955008"/>
            <a:ext cx="757237" cy="1414462"/>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5" name="Down Arrow 14"/>
          <p:cNvSpPr/>
          <p:nvPr/>
        </p:nvSpPr>
        <p:spPr>
          <a:xfrm>
            <a:off x="7350919" y="1927623"/>
            <a:ext cx="757237" cy="1414462"/>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6" name="Oval 15"/>
          <p:cNvSpPr/>
          <p:nvPr/>
        </p:nvSpPr>
        <p:spPr>
          <a:xfrm>
            <a:off x="3238500" y="3614738"/>
            <a:ext cx="2009776" cy="984646"/>
          </a:xfrm>
          <a:prstGeom prst="ellipse">
            <a:avLst/>
          </a:prstGeom>
          <a:noFill/>
          <a:ln w="76200">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Oval 16"/>
          <p:cNvSpPr/>
          <p:nvPr/>
        </p:nvSpPr>
        <p:spPr>
          <a:xfrm>
            <a:off x="5178028" y="3579615"/>
            <a:ext cx="2009776" cy="984646"/>
          </a:xfrm>
          <a:prstGeom prst="ellipse">
            <a:avLst/>
          </a:prstGeom>
          <a:noFill/>
          <a:ln w="76200">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7117555" y="3552230"/>
            <a:ext cx="2009776" cy="984646"/>
          </a:xfrm>
          <a:prstGeom prst="ellipse">
            <a:avLst/>
          </a:prstGeom>
          <a:noFill/>
          <a:ln w="76200">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9905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1" nodeType="clickEffect">
                                  <p:stCondLst>
                                    <p:cond delay="0"/>
                                  </p:stCondLst>
                                  <p:childTnLst>
                                    <p:anim calcmode="lin" valueType="num">
                                      <p:cBhvr additive="base">
                                        <p:cTn id="24" dur="500"/>
                                        <p:tgtEl>
                                          <p:spTgt spid="6"/>
                                        </p:tgtEl>
                                        <p:attrNameLst>
                                          <p:attrName>ppt_x</p:attrName>
                                        </p:attrNameLst>
                                      </p:cBhvr>
                                      <p:tavLst>
                                        <p:tav tm="0">
                                          <p:val>
                                            <p:strVal val="ppt_x"/>
                                          </p:val>
                                        </p:tav>
                                        <p:tav tm="100000">
                                          <p:val>
                                            <p:strVal val="ppt_x"/>
                                          </p:val>
                                        </p:tav>
                                      </p:tavLst>
                                    </p:anim>
                                    <p:anim calcmode="lin" valueType="num">
                                      <p:cBhvr additive="base">
                                        <p:cTn id="25" dur="500"/>
                                        <p:tgtEl>
                                          <p:spTgt spid="6"/>
                                        </p:tgtEl>
                                        <p:attrNameLst>
                                          <p:attrName>ppt_y</p:attrName>
                                        </p:attrNameLst>
                                      </p:cBhvr>
                                      <p:tavLst>
                                        <p:tav tm="0">
                                          <p:val>
                                            <p:strVal val="ppt_y"/>
                                          </p:val>
                                        </p:tav>
                                        <p:tav tm="100000">
                                          <p:val>
                                            <p:strVal val="1+ppt_h/2"/>
                                          </p:val>
                                        </p:tav>
                                      </p:tavLst>
                                    </p:anim>
                                    <p:set>
                                      <p:cBhvr>
                                        <p:cTn id="26" dur="1" fill="hold">
                                          <p:stCondLst>
                                            <p:cond delay="499"/>
                                          </p:stCondLst>
                                        </p:cTn>
                                        <p:tgtEl>
                                          <p:spTgt spid="6"/>
                                        </p:tgtEl>
                                        <p:attrNameLst>
                                          <p:attrName>style.visibility</p:attrName>
                                        </p:attrNameLst>
                                      </p:cBhvr>
                                      <p:to>
                                        <p:strVal val="hidden"/>
                                      </p:to>
                                    </p:set>
                                  </p:childTnLst>
                                </p:cTn>
                              </p:par>
                              <p:par>
                                <p:cTn id="27" presetID="2" presetClass="exit" presetSubtype="4" fill="hold" grpId="1" nodeType="withEffect">
                                  <p:stCondLst>
                                    <p:cond delay="0"/>
                                  </p:stCondLst>
                                  <p:childTnLst>
                                    <p:anim calcmode="lin" valueType="num">
                                      <p:cBhvr additive="base">
                                        <p:cTn id="28" dur="500"/>
                                        <p:tgtEl>
                                          <p:spTgt spid="8"/>
                                        </p:tgtEl>
                                        <p:attrNameLst>
                                          <p:attrName>ppt_x</p:attrName>
                                        </p:attrNameLst>
                                      </p:cBhvr>
                                      <p:tavLst>
                                        <p:tav tm="0">
                                          <p:val>
                                            <p:strVal val="ppt_x"/>
                                          </p:val>
                                        </p:tav>
                                        <p:tav tm="100000">
                                          <p:val>
                                            <p:strVal val="ppt_x"/>
                                          </p:val>
                                        </p:tav>
                                      </p:tavLst>
                                    </p:anim>
                                    <p:anim calcmode="lin" valueType="num">
                                      <p:cBhvr additive="base">
                                        <p:cTn id="29" dur="500"/>
                                        <p:tgtEl>
                                          <p:spTgt spid="8"/>
                                        </p:tgtEl>
                                        <p:attrNameLst>
                                          <p:attrName>ppt_y</p:attrName>
                                        </p:attrNameLst>
                                      </p:cBhvr>
                                      <p:tavLst>
                                        <p:tav tm="0">
                                          <p:val>
                                            <p:strVal val="ppt_y"/>
                                          </p:val>
                                        </p:tav>
                                        <p:tav tm="100000">
                                          <p:val>
                                            <p:strVal val="1+ppt_h/2"/>
                                          </p:val>
                                        </p:tav>
                                      </p:tavLst>
                                    </p:anim>
                                    <p:set>
                                      <p:cBhvr>
                                        <p:cTn id="30" dur="1" fill="hold">
                                          <p:stCondLst>
                                            <p:cond delay="499"/>
                                          </p:stCondLst>
                                        </p:cTn>
                                        <p:tgtEl>
                                          <p:spTgt spid="8"/>
                                        </p:tgtEl>
                                        <p:attrNameLst>
                                          <p:attrName>style.visibility</p:attrName>
                                        </p:attrNameLst>
                                      </p:cBhvr>
                                      <p:to>
                                        <p:strVal val="hidden"/>
                                      </p:to>
                                    </p:set>
                                  </p:childTnLst>
                                </p:cTn>
                              </p:par>
                              <p:par>
                                <p:cTn id="31" presetID="2" presetClass="exit" presetSubtype="4" fill="hold" grpId="1" nodeType="withEffect">
                                  <p:stCondLst>
                                    <p:cond delay="0"/>
                                  </p:stCondLst>
                                  <p:childTnLst>
                                    <p:anim calcmode="lin" valueType="num">
                                      <p:cBhvr additive="base">
                                        <p:cTn id="32" dur="500"/>
                                        <p:tgtEl>
                                          <p:spTgt spid="10"/>
                                        </p:tgtEl>
                                        <p:attrNameLst>
                                          <p:attrName>ppt_x</p:attrName>
                                        </p:attrNameLst>
                                      </p:cBhvr>
                                      <p:tavLst>
                                        <p:tav tm="0">
                                          <p:val>
                                            <p:strVal val="ppt_x"/>
                                          </p:val>
                                        </p:tav>
                                        <p:tav tm="100000">
                                          <p:val>
                                            <p:strVal val="ppt_x"/>
                                          </p:val>
                                        </p:tav>
                                      </p:tavLst>
                                    </p:anim>
                                    <p:anim calcmode="lin" valueType="num">
                                      <p:cBhvr additive="base">
                                        <p:cTn id="33" dur="500"/>
                                        <p:tgtEl>
                                          <p:spTgt spid="10"/>
                                        </p:tgtEl>
                                        <p:attrNameLst>
                                          <p:attrName>ppt_y</p:attrName>
                                        </p:attrNameLst>
                                      </p:cBhvr>
                                      <p:tavLst>
                                        <p:tav tm="0">
                                          <p:val>
                                            <p:strVal val="ppt_y"/>
                                          </p:val>
                                        </p:tav>
                                        <p:tav tm="100000">
                                          <p:val>
                                            <p:strVal val="1+ppt_h/2"/>
                                          </p:val>
                                        </p:tav>
                                      </p:tavLst>
                                    </p:anim>
                                    <p:set>
                                      <p:cBhvr>
                                        <p:cTn id="34" dur="1" fill="hold">
                                          <p:stCondLst>
                                            <p:cond delay="499"/>
                                          </p:stCondLst>
                                        </p:cTn>
                                        <p:tgtEl>
                                          <p:spTgt spid="10"/>
                                        </p:tgtEl>
                                        <p:attrNameLst>
                                          <p:attrName>style.visibility</p:attrName>
                                        </p:attrNameLst>
                                      </p:cBhvr>
                                      <p:to>
                                        <p:strVal val="hidden"/>
                                      </p:to>
                                    </p:set>
                                  </p:childTnLst>
                                </p:cTn>
                              </p:par>
                              <p:par>
                                <p:cTn id="35" presetID="2" presetClass="exit" presetSubtype="4" fill="hold" grpId="1" nodeType="withEffect">
                                  <p:stCondLst>
                                    <p:cond delay="0"/>
                                  </p:stCondLst>
                                  <p:childTnLst>
                                    <p:anim calcmode="lin" valueType="num">
                                      <p:cBhvr additive="base">
                                        <p:cTn id="36" dur="500"/>
                                        <p:tgtEl>
                                          <p:spTgt spid="11"/>
                                        </p:tgtEl>
                                        <p:attrNameLst>
                                          <p:attrName>ppt_x</p:attrName>
                                        </p:attrNameLst>
                                      </p:cBhvr>
                                      <p:tavLst>
                                        <p:tav tm="0">
                                          <p:val>
                                            <p:strVal val="ppt_x"/>
                                          </p:val>
                                        </p:tav>
                                        <p:tav tm="100000">
                                          <p:val>
                                            <p:strVal val="ppt_x"/>
                                          </p:val>
                                        </p:tav>
                                      </p:tavLst>
                                    </p:anim>
                                    <p:anim calcmode="lin" valueType="num">
                                      <p:cBhvr additive="base">
                                        <p:cTn id="37" dur="500"/>
                                        <p:tgtEl>
                                          <p:spTgt spid="11"/>
                                        </p:tgtEl>
                                        <p:attrNameLst>
                                          <p:attrName>ppt_y</p:attrName>
                                        </p:attrNameLst>
                                      </p:cBhvr>
                                      <p:tavLst>
                                        <p:tav tm="0">
                                          <p:val>
                                            <p:strVal val="ppt_y"/>
                                          </p:val>
                                        </p:tav>
                                        <p:tav tm="100000">
                                          <p:val>
                                            <p:strVal val="1+ppt_h/2"/>
                                          </p:val>
                                        </p:tav>
                                      </p:tavLst>
                                    </p:anim>
                                    <p:set>
                                      <p:cBhvr>
                                        <p:cTn id="38" dur="1" fill="hold">
                                          <p:stCondLst>
                                            <p:cond delay="499"/>
                                          </p:stCondLst>
                                        </p:cTn>
                                        <p:tgtEl>
                                          <p:spTgt spid="11"/>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additive="base">
                                        <p:cTn id="47" dur="500" fill="hold"/>
                                        <p:tgtEl>
                                          <p:spTgt spid="14"/>
                                        </p:tgtEl>
                                        <p:attrNameLst>
                                          <p:attrName>ppt_x</p:attrName>
                                        </p:attrNameLst>
                                      </p:cBhvr>
                                      <p:tavLst>
                                        <p:tav tm="0">
                                          <p:val>
                                            <p:strVal val="#ppt_x"/>
                                          </p:val>
                                        </p:tav>
                                        <p:tav tm="100000">
                                          <p:val>
                                            <p:strVal val="#ppt_x"/>
                                          </p:val>
                                        </p:tav>
                                      </p:tavLst>
                                    </p:anim>
                                    <p:anim calcmode="lin" valueType="num">
                                      <p:cBhvr additive="base">
                                        <p:cTn id="48" dur="500" fill="hold"/>
                                        <p:tgtEl>
                                          <p:spTgt spid="14"/>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5"/>
                                        </p:tgtEl>
                                        <p:attrNameLst>
                                          <p:attrName>style.visibility</p:attrName>
                                        </p:attrNameLst>
                                      </p:cBhvr>
                                      <p:to>
                                        <p:strVal val="visible"/>
                                      </p:to>
                                    </p:set>
                                    <p:anim calcmode="lin" valueType="num">
                                      <p:cBhvr additive="base">
                                        <p:cTn id="51" dur="500" fill="hold"/>
                                        <p:tgtEl>
                                          <p:spTgt spid="15"/>
                                        </p:tgtEl>
                                        <p:attrNameLst>
                                          <p:attrName>ppt_x</p:attrName>
                                        </p:attrNameLst>
                                      </p:cBhvr>
                                      <p:tavLst>
                                        <p:tav tm="0">
                                          <p:val>
                                            <p:strVal val="#ppt_x"/>
                                          </p:val>
                                        </p:tav>
                                        <p:tav tm="100000">
                                          <p:val>
                                            <p:strVal val="#ppt_x"/>
                                          </p:val>
                                        </p:tav>
                                      </p:tavLst>
                                    </p:anim>
                                    <p:anim calcmode="lin" valueType="num">
                                      <p:cBhvr additive="base">
                                        <p:cTn id="5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xit" presetSubtype="4" fill="hold" grpId="1" nodeType="clickEffect">
                                  <p:stCondLst>
                                    <p:cond delay="0"/>
                                  </p:stCondLst>
                                  <p:childTnLst>
                                    <p:anim calcmode="lin" valueType="num">
                                      <p:cBhvr additive="base">
                                        <p:cTn id="56" dur="500"/>
                                        <p:tgtEl>
                                          <p:spTgt spid="13"/>
                                        </p:tgtEl>
                                        <p:attrNameLst>
                                          <p:attrName>ppt_x</p:attrName>
                                        </p:attrNameLst>
                                      </p:cBhvr>
                                      <p:tavLst>
                                        <p:tav tm="0">
                                          <p:val>
                                            <p:strVal val="ppt_x"/>
                                          </p:val>
                                        </p:tav>
                                        <p:tav tm="100000">
                                          <p:val>
                                            <p:strVal val="ppt_x"/>
                                          </p:val>
                                        </p:tav>
                                      </p:tavLst>
                                    </p:anim>
                                    <p:anim calcmode="lin" valueType="num">
                                      <p:cBhvr additive="base">
                                        <p:cTn id="57" dur="500"/>
                                        <p:tgtEl>
                                          <p:spTgt spid="13"/>
                                        </p:tgtEl>
                                        <p:attrNameLst>
                                          <p:attrName>ppt_y</p:attrName>
                                        </p:attrNameLst>
                                      </p:cBhvr>
                                      <p:tavLst>
                                        <p:tav tm="0">
                                          <p:val>
                                            <p:strVal val="ppt_y"/>
                                          </p:val>
                                        </p:tav>
                                        <p:tav tm="100000">
                                          <p:val>
                                            <p:strVal val="1+ppt_h/2"/>
                                          </p:val>
                                        </p:tav>
                                      </p:tavLst>
                                    </p:anim>
                                    <p:set>
                                      <p:cBhvr>
                                        <p:cTn id="58" dur="1" fill="hold">
                                          <p:stCondLst>
                                            <p:cond delay="499"/>
                                          </p:stCondLst>
                                        </p:cTn>
                                        <p:tgtEl>
                                          <p:spTgt spid="13"/>
                                        </p:tgtEl>
                                        <p:attrNameLst>
                                          <p:attrName>style.visibility</p:attrName>
                                        </p:attrNameLst>
                                      </p:cBhvr>
                                      <p:to>
                                        <p:strVal val="hidden"/>
                                      </p:to>
                                    </p:set>
                                  </p:childTnLst>
                                </p:cTn>
                              </p:par>
                              <p:par>
                                <p:cTn id="59" presetID="2" presetClass="exit" presetSubtype="4" fill="hold" grpId="1" nodeType="withEffect">
                                  <p:stCondLst>
                                    <p:cond delay="0"/>
                                  </p:stCondLst>
                                  <p:childTnLst>
                                    <p:anim calcmode="lin" valueType="num">
                                      <p:cBhvr additive="base">
                                        <p:cTn id="60" dur="500"/>
                                        <p:tgtEl>
                                          <p:spTgt spid="14"/>
                                        </p:tgtEl>
                                        <p:attrNameLst>
                                          <p:attrName>ppt_x</p:attrName>
                                        </p:attrNameLst>
                                      </p:cBhvr>
                                      <p:tavLst>
                                        <p:tav tm="0">
                                          <p:val>
                                            <p:strVal val="ppt_x"/>
                                          </p:val>
                                        </p:tav>
                                        <p:tav tm="100000">
                                          <p:val>
                                            <p:strVal val="ppt_x"/>
                                          </p:val>
                                        </p:tav>
                                      </p:tavLst>
                                    </p:anim>
                                    <p:anim calcmode="lin" valueType="num">
                                      <p:cBhvr additive="base">
                                        <p:cTn id="61" dur="500"/>
                                        <p:tgtEl>
                                          <p:spTgt spid="14"/>
                                        </p:tgtEl>
                                        <p:attrNameLst>
                                          <p:attrName>ppt_y</p:attrName>
                                        </p:attrNameLst>
                                      </p:cBhvr>
                                      <p:tavLst>
                                        <p:tav tm="0">
                                          <p:val>
                                            <p:strVal val="ppt_y"/>
                                          </p:val>
                                        </p:tav>
                                        <p:tav tm="100000">
                                          <p:val>
                                            <p:strVal val="1+ppt_h/2"/>
                                          </p:val>
                                        </p:tav>
                                      </p:tavLst>
                                    </p:anim>
                                    <p:set>
                                      <p:cBhvr>
                                        <p:cTn id="62" dur="1" fill="hold">
                                          <p:stCondLst>
                                            <p:cond delay="499"/>
                                          </p:stCondLst>
                                        </p:cTn>
                                        <p:tgtEl>
                                          <p:spTgt spid="14"/>
                                        </p:tgtEl>
                                        <p:attrNameLst>
                                          <p:attrName>style.visibility</p:attrName>
                                        </p:attrNameLst>
                                      </p:cBhvr>
                                      <p:to>
                                        <p:strVal val="hidden"/>
                                      </p:to>
                                    </p:set>
                                  </p:childTnLst>
                                </p:cTn>
                              </p:par>
                              <p:par>
                                <p:cTn id="63" presetID="2" presetClass="exit" presetSubtype="4" fill="hold" grpId="1" nodeType="withEffect">
                                  <p:stCondLst>
                                    <p:cond delay="0"/>
                                  </p:stCondLst>
                                  <p:childTnLst>
                                    <p:anim calcmode="lin" valueType="num">
                                      <p:cBhvr additive="base">
                                        <p:cTn id="64" dur="500"/>
                                        <p:tgtEl>
                                          <p:spTgt spid="15"/>
                                        </p:tgtEl>
                                        <p:attrNameLst>
                                          <p:attrName>ppt_x</p:attrName>
                                        </p:attrNameLst>
                                      </p:cBhvr>
                                      <p:tavLst>
                                        <p:tav tm="0">
                                          <p:val>
                                            <p:strVal val="ppt_x"/>
                                          </p:val>
                                        </p:tav>
                                        <p:tav tm="100000">
                                          <p:val>
                                            <p:strVal val="ppt_x"/>
                                          </p:val>
                                        </p:tav>
                                      </p:tavLst>
                                    </p:anim>
                                    <p:anim calcmode="lin" valueType="num">
                                      <p:cBhvr additive="base">
                                        <p:cTn id="65" dur="500"/>
                                        <p:tgtEl>
                                          <p:spTgt spid="15"/>
                                        </p:tgtEl>
                                        <p:attrNameLst>
                                          <p:attrName>ppt_y</p:attrName>
                                        </p:attrNameLst>
                                      </p:cBhvr>
                                      <p:tavLst>
                                        <p:tav tm="0">
                                          <p:val>
                                            <p:strVal val="ppt_y"/>
                                          </p:val>
                                        </p:tav>
                                        <p:tav tm="100000">
                                          <p:val>
                                            <p:strVal val="1+ppt_h/2"/>
                                          </p:val>
                                        </p:tav>
                                      </p:tavLst>
                                    </p:anim>
                                    <p:set>
                                      <p:cBhvr>
                                        <p:cTn id="66" dur="1" fill="hold">
                                          <p:stCondLst>
                                            <p:cond delay="499"/>
                                          </p:stCondLst>
                                        </p:cTn>
                                        <p:tgtEl>
                                          <p:spTgt spid="15"/>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18"/>
                                        </p:tgtEl>
                                        <p:attrNameLst>
                                          <p:attrName>style.visibility</p:attrName>
                                        </p:attrNameLst>
                                      </p:cBhvr>
                                      <p:to>
                                        <p:strVal val="visible"/>
                                      </p:to>
                                    </p:set>
                                    <p:anim calcmode="lin" valueType="num">
                                      <p:cBhvr additive="base">
                                        <p:cTn id="71" dur="500" fill="hold"/>
                                        <p:tgtEl>
                                          <p:spTgt spid="18"/>
                                        </p:tgtEl>
                                        <p:attrNameLst>
                                          <p:attrName>ppt_x</p:attrName>
                                        </p:attrNameLst>
                                      </p:cBhvr>
                                      <p:tavLst>
                                        <p:tav tm="0">
                                          <p:val>
                                            <p:strVal val="#ppt_x"/>
                                          </p:val>
                                        </p:tav>
                                        <p:tav tm="100000">
                                          <p:val>
                                            <p:strVal val="#ppt_x"/>
                                          </p:val>
                                        </p:tav>
                                      </p:tavLst>
                                    </p:anim>
                                    <p:anim calcmode="lin" valueType="num">
                                      <p:cBhvr additive="base">
                                        <p:cTn id="72" dur="500" fill="hold"/>
                                        <p:tgtEl>
                                          <p:spTgt spid="18"/>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17"/>
                                        </p:tgtEl>
                                        <p:attrNameLst>
                                          <p:attrName>style.visibility</p:attrName>
                                        </p:attrNameLst>
                                      </p:cBhvr>
                                      <p:to>
                                        <p:strVal val="visible"/>
                                      </p:to>
                                    </p:set>
                                    <p:anim calcmode="lin" valueType="num">
                                      <p:cBhvr additive="base">
                                        <p:cTn id="75" dur="500" fill="hold"/>
                                        <p:tgtEl>
                                          <p:spTgt spid="17"/>
                                        </p:tgtEl>
                                        <p:attrNameLst>
                                          <p:attrName>ppt_x</p:attrName>
                                        </p:attrNameLst>
                                      </p:cBhvr>
                                      <p:tavLst>
                                        <p:tav tm="0">
                                          <p:val>
                                            <p:strVal val="#ppt_x"/>
                                          </p:val>
                                        </p:tav>
                                        <p:tav tm="100000">
                                          <p:val>
                                            <p:strVal val="#ppt_x"/>
                                          </p:val>
                                        </p:tav>
                                      </p:tavLst>
                                    </p:anim>
                                    <p:anim calcmode="lin" valueType="num">
                                      <p:cBhvr additive="base">
                                        <p:cTn id="76" dur="500" fill="hold"/>
                                        <p:tgtEl>
                                          <p:spTgt spid="17"/>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16"/>
                                        </p:tgtEl>
                                        <p:attrNameLst>
                                          <p:attrName>style.visibility</p:attrName>
                                        </p:attrNameLst>
                                      </p:cBhvr>
                                      <p:to>
                                        <p:strVal val="visible"/>
                                      </p:to>
                                    </p:set>
                                    <p:anim calcmode="lin" valueType="num">
                                      <p:cBhvr additive="base">
                                        <p:cTn id="79" dur="500" fill="hold"/>
                                        <p:tgtEl>
                                          <p:spTgt spid="16"/>
                                        </p:tgtEl>
                                        <p:attrNameLst>
                                          <p:attrName>ppt_x</p:attrName>
                                        </p:attrNameLst>
                                      </p:cBhvr>
                                      <p:tavLst>
                                        <p:tav tm="0">
                                          <p:val>
                                            <p:strVal val="#ppt_x"/>
                                          </p:val>
                                        </p:tav>
                                        <p:tav tm="100000">
                                          <p:val>
                                            <p:strVal val="#ppt_x"/>
                                          </p:val>
                                        </p:tav>
                                      </p:tavLst>
                                    </p:anim>
                                    <p:anim calcmode="lin" valueType="num">
                                      <p:cBhvr additive="base">
                                        <p:cTn id="8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8" grpId="0" animBg="1"/>
      <p:bldP spid="8" grpId="1" animBg="1"/>
      <p:bldP spid="10" grpId="0" animBg="1"/>
      <p:bldP spid="10" grpId="1" animBg="1"/>
      <p:bldP spid="11" grpId="0" animBg="1"/>
      <p:bldP spid="11" grpId="1" animBg="1"/>
      <p:bldP spid="13" grpId="0" animBg="1"/>
      <p:bldP spid="13" grpId="1" animBg="1"/>
      <p:bldP spid="14" grpId="0" animBg="1"/>
      <p:bldP spid="14" grpId="1" animBg="1"/>
      <p:bldP spid="15" grpId="0" animBg="1"/>
      <p:bldP spid="15" grpId="1" animBg="1"/>
      <p:bldP spid="16" grpId="0" animBg="1"/>
      <p:bldP spid="17" grpId="0" animBg="1"/>
      <p:bldP spid="1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Cycle Considerations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69033717"/>
              </p:ext>
            </p:extLst>
          </p:nvPr>
        </p:nvGraphicFramePr>
        <p:xfrm>
          <a:off x="0" y="1312431"/>
          <a:ext cx="9144000" cy="5573777"/>
        </p:xfrm>
        <a:graphic>
          <a:graphicData uri="http://schemas.openxmlformats.org/drawingml/2006/table">
            <a:tbl>
              <a:tblPr firstRow="1" firstCol="1" bandRow="1">
                <a:tableStyleId>{B301B821-A1FF-4177-AEE7-76D212191A09}</a:tableStyleId>
              </a:tblPr>
              <a:tblGrid>
                <a:gridCol w="3048000">
                  <a:extLst>
                    <a:ext uri="{9D8B030D-6E8A-4147-A177-3AD203B41FA5}">
                      <a16:colId xmlns="" xmlns:a16="http://schemas.microsoft.com/office/drawing/2014/main" val="20000"/>
                    </a:ext>
                  </a:extLst>
                </a:gridCol>
                <a:gridCol w="3048000">
                  <a:extLst>
                    <a:ext uri="{9D8B030D-6E8A-4147-A177-3AD203B41FA5}">
                      <a16:colId xmlns="" xmlns:a16="http://schemas.microsoft.com/office/drawing/2014/main" val="20001"/>
                    </a:ext>
                  </a:extLst>
                </a:gridCol>
                <a:gridCol w="3048000">
                  <a:extLst>
                    <a:ext uri="{9D8B030D-6E8A-4147-A177-3AD203B41FA5}">
                      <a16:colId xmlns="" xmlns:a16="http://schemas.microsoft.com/office/drawing/2014/main" val="20002"/>
                    </a:ext>
                  </a:extLst>
                </a:gridCol>
              </a:tblGrid>
              <a:tr h="572890">
                <a:tc>
                  <a:txBody>
                    <a:bodyPr/>
                    <a:lstStyle/>
                    <a:p>
                      <a:pPr marL="0" marR="0" algn="ctr" fontAlgn="base">
                        <a:lnSpc>
                          <a:spcPct val="107000"/>
                        </a:lnSpc>
                        <a:spcBef>
                          <a:spcPts val="0"/>
                        </a:spcBef>
                        <a:spcAft>
                          <a:spcPts val="0"/>
                        </a:spcAft>
                      </a:pPr>
                      <a:r>
                        <a:rPr lang="en-US" sz="1800" dirty="0">
                          <a:effectLst/>
                        </a:rPr>
                        <a:t>7 Week Learning Cycle​</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a:lnSpc>
                          <a:spcPct val="107000"/>
                        </a:lnSpc>
                        <a:spcBef>
                          <a:spcPts val="0"/>
                        </a:spcBef>
                        <a:spcAft>
                          <a:spcPts val="0"/>
                        </a:spcAft>
                      </a:pPr>
                      <a:r>
                        <a:rPr lang="en-US" sz="1800" dirty="0">
                          <a:effectLst/>
                        </a:rPr>
                        <a:t>6 Week Learning Cycle​</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a:lnSpc>
                          <a:spcPct val="107000"/>
                        </a:lnSpc>
                        <a:spcBef>
                          <a:spcPts val="0"/>
                        </a:spcBef>
                        <a:spcAft>
                          <a:spcPts val="0"/>
                        </a:spcAft>
                      </a:pPr>
                      <a:r>
                        <a:rPr lang="en-US" sz="1800" dirty="0">
                          <a:effectLst/>
                        </a:rPr>
                        <a:t>5 Week Learning Cycle​</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72890">
                <a:tc>
                  <a:txBody>
                    <a:bodyPr/>
                    <a:lstStyle/>
                    <a:p>
                      <a:pPr marL="0" marR="0" fontAlgn="base">
                        <a:lnSpc>
                          <a:spcPct val="107000"/>
                        </a:lnSpc>
                        <a:spcBef>
                          <a:spcPts val="0"/>
                        </a:spcBef>
                        <a:spcAft>
                          <a:spcPts val="0"/>
                        </a:spcAft>
                      </a:pPr>
                      <a:r>
                        <a:rPr lang="en-US" sz="1800" b="0">
                          <a:effectLst/>
                        </a:rPr>
                        <a:t>7 weeks of regular learning cycle​</a:t>
                      </a:r>
                      <a:endParaRPr lang="en-US" sz="18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fontAlgn="base">
                        <a:lnSpc>
                          <a:spcPct val="107000"/>
                        </a:lnSpc>
                        <a:spcBef>
                          <a:spcPts val="0"/>
                        </a:spcBef>
                        <a:spcAft>
                          <a:spcPts val="0"/>
                        </a:spcAft>
                      </a:pPr>
                      <a:r>
                        <a:rPr lang="en-US" sz="1800">
                          <a:effectLst/>
                        </a:rPr>
                        <a:t>6 weeks of regular learning cycle​</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fontAlgn="base">
                        <a:lnSpc>
                          <a:spcPct val="107000"/>
                        </a:lnSpc>
                        <a:spcBef>
                          <a:spcPts val="0"/>
                        </a:spcBef>
                        <a:spcAft>
                          <a:spcPts val="0"/>
                        </a:spcAft>
                      </a:pPr>
                      <a:r>
                        <a:rPr lang="en-US" sz="1800" dirty="0">
                          <a:effectLst/>
                        </a:rPr>
                        <a:t>5 weeks of regular learning cycle​</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572890">
                <a:tc>
                  <a:txBody>
                    <a:bodyPr/>
                    <a:lstStyle/>
                    <a:p>
                      <a:pPr marL="0" marR="0" fontAlgn="base">
                        <a:lnSpc>
                          <a:spcPct val="107000"/>
                        </a:lnSpc>
                        <a:spcBef>
                          <a:spcPts val="0"/>
                        </a:spcBef>
                        <a:spcAft>
                          <a:spcPts val="0"/>
                        </a:spcAft>
                      </a:pPr>
                      <a:r>
                        <a:rPr lang="en-US" sz="1800" b="0" dirty="0">
                          <a:effectLst/>
                        </a:rPr>
                        <a:t>0- 2 Beginning Teachers​ </a:t>
                      </a:r>
                    </a:p>
                    <a:p>
                      <a:pPr marL="0" marR="0" fontAlgn="base">
                        <a:lnSpc>
                          <a:spcPct val="107000"/>
                        </a:lnSpc>
                        <a:spcBef>
                          <a:spcPts val="0"/>
                        </a:spcBef>
                        <a:spcAft>
                          <a:spcPts val="0"/>
                        </a:spcAft>
                      </a:pPr>
                      <a:r>
                        <a:rPr lang="en-US" sz="1800" b="0" dirty="0">
                          <a:effectLst/>
                        </a:rPr>
                        <a:t>(per TLC Instructional Coach) </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fontAlgn="base">
                        <a:lnSpc>
                          <a:spcPct val="107000"/>
                        </a:lnSpc>
                        <a:spcBef>
                          <a:spcPts val="0"/>
                        </a:spcBef>
                        <a:spcAft>
                          <a:spcPts val="0"/>
                        </a:spcAft>
                      </a:pPr>
                      <a:r>
                        <a:rPr lang="en-US" sz="1800" dirty="0">
                          <a:effectLst/>
                        </a:rPr>
                        <a:t>3-4 Beginning Teachers​</a:t>
                      </a:r>
                    </a:p>
                    <a:p>
                      <a:pPr marL="0" marR="0" indent="0" algn="l" defTabSz="457200" rtl="0" eaLnBrk="1" fontAlgn="base" latinLnBrk="0" hangingPunct="1">
                        <a:lnSpc>
                          <a:spcPct val="107000"/>
                        </a:lnSpc>
                        <a:spcBef>
                          <a:spcPts val="0"/>
                        </a:spcBef>
                        <a:spcAft>
                          <a:spcPts val="0"/>
                        </a:spcAft>
                        <a:buClrTx/>
                        <a:buSzTx/>
                        <a:buFontTx/>
                        <a:buNone/>
                        <a:tabLst/>
                        <a:defRPr/>
                      </a:pPr>
                      <a:r>
                        <a:rPr lang="en-US" sz="1800" b="0" dirty="0">
                          <a:effectLst/>
                        </a:rPr>
                        <a:t>(per TLC Instructional Coach) </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fontAlgn="base">
                        <a:lnSpc>
                          <a:spcPct val="107000"/>
                        </a:lnSpc>
                        <a:spcBef>
                          <a:spcPts val="0"/>
                        </a:spcBef>
                        <a:spcAft>
                          <a:spcPts val="0"/>
                        </a:spcAft>
                      </a:pPr>
                      <a:r>
                        <a:rPr lang="en-US" sz="1800" dirty="0">
                          <a:effectLst/>
                        </a:rPr>
                        <a:t>5</a:t>
                      </a:r>
                      <a:r>
                        <a:rPr lang="en-US" sz="1800" baseline="0" dirty="0">
                          <a:effectLst/>
                        </a:rPr>
                        <a:t>+ </a:t>
                      </a:r>
                      <a:r>
                        <a:rPr lang="en-US" sz="1800" dirty="0">
                          <a:effectLst/>
                        </a:rPr>
                        <a:t>Beginning Teachers​</a:t>
                      </a:r>
                    </a:p>
                    <a:p>
                      <a:pPr marL="0" marR="0" indent="0" algn="l" defTabSz="457200" rtl="0" eaLnBrk="1" fontAlgn="base" latinLnBrk="0" hangingPunct="1">
                        <a:lnSpc>
                          <a:spcPct val="107000"/>
                        </a:lnSpc>
                        <a:spcBef>
                          <a:spcPts val="0"/>
                        </a:spcBef>
                        <a:spcAft>
                          <a:spcPts val="0"/>
                        </a:spcAft>
                        <a:buClrTx/>
                        <a:buSzTx/>
                        <a:buFontTx/>
                        <a:buNone/>
                        <a:tabLst/>
                        <a:defRPr/>
                      </a:pPr>
                      <a:r>
                        <a:rPr lang="en-US" sz="1800" b="0" dirty="0">
                          <a:effectLst/>
                        </a:rPr>
                        <a:t>(per TLC Instructional Coach) </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r h="1275633">
                <a:tc>
                  <a:txBody>
                    <a:bodyPr/>
                    <a:lstStyle/>
                    <a:p>
                      <a:pPr marL="0" marR="0" fontAlgn="base">
                        <a:lnSpc>
                          <a:spcPct val="107000"/>
                        </a:lnSpc>
                        <a:spcBef>
                          <a:spcPts val="0"/>
                        </a:spcBef>
                        <a:spcAft>
                          <a:spcPts val="0"/>
                        </a:spcAft>
                      </a:pPr>
                      <a:r>
                        <a:rPr lang="en-US" sz="1800" b="0" dirty="0">
                          <a:effectLst/>
                        </a:rPr>
                        <a:t>Teachers will have 7 weeks of instructional growth support on selected elements.​</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fontAlgn="base">
                        <a:lnSpc>
                          <a:spcPct val="107000"/>
                        </a:lnSpc>
                        <a:spcBef>
                          <a:spcPts val="0"/>
                        </a:spcBef>
                        <a:spcAft>
                          <a:spcPts val="0"/>
                        </a:spcAft>
                      </a:pPr>
                      <a:r>
                        <a:rPr lang="en-US" sz="1800" dirty="0">
                          <a:effectLst/>
                        </a:rPr>
                        <a:t>Teachers will have 6 weeks of instructional growth support on selected elements.​</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fontAlgn="base">
                        <a:lnSpc>
                          <a:spcPct val="107000"/>
                        </a:lnSpc>
                        <a:spcBef>
                          <a:spcPts val="0"/>
                        </a:spcBef>
                        <a:spcAft>
                          <a:spcPts val="0"/>
                        </a:spcAft>
                      </a:pPr>
                      <a:r>
                        <a:rPr lang="en-US" sz="1800" dirty="0">
                          <a:effectLst/>
                        </a:rPr>
                        <a:t>Teachers will have 5 weeks of instructional growth support on selected elements.​</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r h="1275633">
                <a:tc>
                  <a:txBody>
                    <a:bodyPr/>
                    <a:lstStyle/>
                    <a:p>
                      <a:pPr marL="0" marR="0" fontAlgn="base">
                        <a:lnSpc>
                          <a:spcPct val="107000"/>
                        </a:lnSpc>
                        <a:spcBef>
                          <a:spcPts val="0"/>
                        </a:spcBef>
                        <a:spcAft>
                          <a:spcPts val="0"/>
                        </a:spcAft>
                      </a:pPr>
                      <a:r>
                        <a:rPr lang="en-US" sz="1800" b="0">
                          <a:effectLst/>
                        </a:rPr>
                        <a:t>Learning cycle dates are established to allow days of support for the BT. ​</a:t>
                      </a:r>
                      <a:endParaRPr lang="en-US" sz="18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fontAlgn="base">
                        <a:lnSpc>
                          <a:spcPct val="107000"/>
                        </a:lnSpc>
                        <a:spcBef>
                          <a:spcPts val="0"/>
                        </a:spcBef>
                        <a:spcAft>
                          <a:spcPts val="0"/>
                        </a:spcAft>
                      </a:pPr>
                      <a:r>
                        <a:rPr lang="en-US" sz="1800">
                          <a:effectLst/>
                        </a:rPr>
                        <a:t>Learning cycle dates are established to allow 1+ week of time for support of BT.​</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fontAlgn="base">
                        <a:lnSpc>
                          <a:spcPct val="107000"/>
                        </a:lnSpc>
                        <a:spcBef>
                          <a:spcPts val="0"/>
                        </a:spcBef>
                        <a:spcAft>
                          <a:spcPts val="0"/>
                        </a:spcAft>
                      </a:pPr>
                      <a:r>
                        <a:rPr lang="en-US" sz="1800" dirty="0">
                          <a:effectLst/>
                        </a:rPr>
                        <a:t>Learning cycle dates are established to allow 2+ week of time for support of BT.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4"/>
                  </a:ext>
                </a:extLst>
              </a:tr>
              <a:tr h="1275633">
                <a:tc>
                  <a:txBody>
                    <a:bodyPr/>
                    <a:lstStyle/>
                    <a:p>
                      <a:pPr marL="0" marR="0" fontAlgn="base">
                        <a:lnSpc>
                          <a:spcPct val="107000"/>
                        </a:lnSpc>
                        <a:spcBef>
                          <a:spcPts val="0"/>
                        </a:spcBef>
                        <a:spcAft>
                          <a:spcPts val="0"/>
                        </a:spcAft>
                      </a:pPr>
                      <a:r>
                        <a:rPr lang="en-US" sz="1800" b="0" dirty="0">
                          <a:effectLst/>
                        </a:rPr>
                        <a:t>Can shift at semester to either 6 week or 5 week based upon needs​</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fontAlgn="base">
                        <a:lnSpc>
                          <a:spcPct val="107000"/>
                        </a:lnSpc>
                        <a:spcBef>
                          <a:spcPts val="0"/>
                        </a:spcBef>
                        <a:spcAft>
                          <a:spcPts val="0"/>
                        </a:spcAft>
                      </a:pPr>
                      <a:r>
                        <a:rPr lang="en-US" sz="1800">
                          <a:effectLst/>
                        </a:rPr>
                        <a:t>Can shift at semester to either 7 week or 5 week cycle based upon needs​</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fontAlgn="base">
                        <a:lnSpc>
                          <a:spcPct val="107000"/>
                        </a:lnSpc>
                        <a:spcBef>
                          <a:spcPts val="0"/>
                        </a:spcBef>
                        <a:spcAft>
                          <a:spcPts val="0"/>
                        </a:spcAft>
                      </a:pPr>
                      <a:r>
                        <a:rPr lang="en-US" sz="1800" dirty="0">
                          <a:effectLst/>
                        </a:rPr>
                        <a:t>Can shift at semester to either 6 or 7 week cycles based upon needs​</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37336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868" y="175601"/>
            <a:ext cx="8229600" cy="1143000"/>
          </a:xfrm>
        </p:spPr>
        <p:txBody>
          <a:bodyPr>
            <a:normAutofit fontScale="90000"/>
          </a:bodyPr>
          <a:lstStyle/>
          <a:p>
            <a:r>
              <a:rPr lang="en-US" dirty="0"/>
              <a:t>2016-2017 DMPS Coaching Program:</a:t>
            </a:r>
            <a:br>
              <a:rPr lang="en-US" dirty="0"/>
            </a:br>
            <a:r>
              <a:rPr lang="en-US" dirty="0"/>
              <a:t>Triad of Support</a:t>
            </a:r>
          </a:p>
        </p:txBody>
      </p:sp>
      <p:graphicFrame>
        <p:nvGraphicFramePr>
          <p:cNvPr id="4" name="Diagram 3"/>
          <p:cNvGraphicFramePr/>
          <p:nvPr>
            <p:extLst/>
          </p:nvPr>
        </p:nvGraphicFramePr>
        <p:xfrm>
          <a:off x="-800734" y="1318601"/>
          <a:ext cx="7263441" cy="50045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5346551" y="2283801"/>
            <a:ext cx="3711388" cy="1815882"/>
          </a:xfrm>
          <a:prstGeom prst="rect">
            <a:avLst/>
          </a:prstGeom>
          <a:noFill/>
          <a:ln>
            <a:solidFill>
              <a:schemeClr val="accent1"/>
            </a:solidFill>
          </a:ln>
        </p:spPr>
        <p:txBody>
          <a:bodyPr wrap="square" rtlCol="0">
            <a:spAutoFit/>
          </a:bodyPr>
          <a:lstStyle/>
          <a:p>
            <a:r>
              <a:rPr lang="en-US" sz="2800" dirty="0">
                <a:solidFill>
                  <a:schemeClr val="tx2"/>
                </a:solidFill>
              </a:rPr>
              <a:t>-Roles &amp; Responsibilities</a:t>
            </a:r>
          </a:p>
          <a:p>
            <a:r>
              <a:rPr lang="en-US" sz="2800" dirty="0">
                <a:solidFill>
                  <a:schemeClr val="tx2"/>
                </a:solidFill>
              </a:rPr>
              <a:t>-Signature Elements</a:t>
            </a:r>
          </a:p>
          <a:p>
            <a:r>
              <a:rPr lang="en-US" sz="2800" dirty="0">
                <a:solidFill>
                  <a:schemeClr val="tx2"/>
                </a:solidFill>
              </a:rPr>
              <a:t>-Training &amp; Support</a:t>
            </a:r>
          </a:p>
          <a:p>
            <a:r>
              <a:rPr lang="en-US" sz="2800" dirty="0">
                <a:solidFill>
                  <a:schemeClr val="tx2"/>
                </a:solidFill>
              </a:rPr>
              <a:t>-Supplemental Pay/Days</a:t>
            </a:r>
          </a:p>
        </p:txBody>
      </p:sp>
      <p:cxnSp>
        <p:nvCxnSpPr>
          <p:cNvPr id="6" name="Straight Arrow Connector 5"/>
          <p:cNvCxnSpPr/>
          <p:nvPr/>
        </p:nvCxnSpPr>
        <p:spPr>
          <a:xfrm flipH="1">
            <a:off x="5346551" y="4111338"/>
            <a:ext cx="1721223" cy="64354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439455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13273"/>
            <a:ext cx="8229600" cy="1143000"/>
          </a:xfrm>
        </p:spPr>
        <p:txBody>
          <a:bodyPr/>
          <a:lstStyle/>
          <a:p>
            <a:r>
              <a:rPr lang="en-US" dirty="0"/>
              <a:t>Mentor Roles and Responsibilities</a:t>
            </a:r>
          </a:p>
        </p:txBody>
      </p:sp>
      <p:graphicFrame>
        <p:nvGraphicFramePr>
          <p:cNvPr id="4" name="Content Placeholder 3"/>
          <p:cNvGraphicFramePr>
            <a:graphicFrameLocks noGrp="1"/>
          </p:cNvGraphicFramePr>
          <p:nvPr>
            <p:ph idx="1"/>
            <p:extLst/>
          </p:nvPr>
        </p:nvGraphicFramePr>
        <p:xfrm>
          <a:off x="-2" y="983410"/>
          <a:ext cx="9144001" cy="5749735"/>
        </p:xfrm>
        <a:graphic>
          <a:graphicData uri="http://schemas.openxmlformats.org/drawingml/2006/table">
            <a:tbl>
              <a:tblPr firstRow="1" firstCol="1" bandRow="1"/>
              <a:tblGrid>
                <a:gridCol w="1984077">
                  <a:extLst>
                    <a:ext uri="{9D8B030D-6E8A-4147-A177-3AD203B41FA5}">
                      <a16:colId xmlns="" xmlns:a16="http://schemas.microsoft.com/office/drawing/2014/main" val="20000"/>
                    </a:ext>
                  </a:extLst>
                </a:gridCol>
                <a:gridCol w="7159924">
                  <a:extLst>
                    <a:ext uri="{9D8B030D-6E8A-4147-A177-3AD203B41FA5}">
                      <a16:colId xmlns="" xmlns:a16="http://schemas.microsoft.com/office/drawing/2014/main" val="20004"/>
                    </a:ext>
                  </a:extLst>
                </a:gridCol>
              </a:tblGrid>
              <a:tr h="759985">
                <a:tc>
                  <a:txBody>
                    <a:bodyPr/>
                    <a:lstStyle/>
                    <a:p>
                      <a:pPr marL="0" marR="0">
                        <a:lnSpc>
                          <a:spcPct val="107000"/>
                        </a:lnSpc>
                        <a:spcBef>
                          <a:spcPts val="0"/>
                        </a:spcBef>
                        <a:spcAft>
                          <a:spcPts val="0"/>
                        </a:spcAft>
                      </a:pPr>
                      <a:r>
                        <a:rPr lang="en-US" sz="1600" b="1" dirty="0">
                          <a:solidFill>
                            <a:srgbClr val="000000"/>
                          </a:solidFill>
                          <a:effectLst/>
                          <a:latin typeface="Cambria,Times New Roman"/>
                          <a:ea typeface="Cambria,Times New Roman"/>
                          <a:cs typeface="Cambria,Times New Roman"/>
                        </a:rPr>
                        <a:t>High Expectations and Accountability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5875" marR="35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marL="0" marR="0">
                        <a:lnSpc>
                          <a:spcPct val="107000"/>
                        </a:lnSpc>
                        <a:spcBef>
                          <a:spcPts val="0"/>
                        </a:spcBef>
                        <a:spcAft>
                          <a:spcPts val="0"/>
                        </a:spcAft>
                      </a:pPr>
                      <a:r>
                        <a:rPr lang="en-US" sz="1500" dirty="0">
                          <a:solidFill>
                            <a:srgbClr val="000000"/>
                          </a:solidFill>
                          <a:effectLst/>
                          <a:latin typeface="Cambria,Times New Roman"/>
                          <a:ea typeface="Cambria,Times New Roman"/>
                          <a:cs typeface="Cambria,Times New Roman"/>
                        </a:rPr>
                        <a:t>Provides support to Beginning Teachers (first and second year teachers) focused on “signature elements”.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5875" marR="35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extLst>
                  <a:ext uri="{0D108BD9-81ED-4DB2-BD59-A6C34878D82A}">
                    <a16:rowId xmlns="" xmlns:a16="http://schemas.microsoft.com/office/drawing/2014/main" val="10003"/>
                  </a:ext>
                </a:extLst>
              </a:tr>
              <a:tr h="544043">
                <a:tc>
                  <a:txBody>
                    <a:bodyPr/>
                    <a:lstStyle/>
                    <a:p>
                      <a:pPr marL="0" marR="0">
                        <a:lnSpc>
                          <a:spcPct val="107000"/>
                        </a:lnSpc>
                        <a:spcBef>
                          <a:spcPts val="0"/>
                        </a:spcBef>
                        <a:spcAft>
                          <a:spcPts val="0"/>
                        </a:spcAft>
                      </a:pPr>
                      <a:r>
                        <a:rPr lang="en-US" sz="1600" b="1">
                          <a:solidFill>
                            <a:srgbClr val="000000"/>
                          </a:solidFill>
                          <a:effectLst/>
                          <a:latin typeface="Cambria,Times New Roman"/>
                          <a:ea typeface="Cambria,Times New Roman"/>
                          <a:cs typeface="Cambria,Times New Roman"/>
                        </a:rPr>
                        <a:t>Vision and Planning</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5875" marR="35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dirty="0">
                          <a:solidFill>
                            <a:srgbClr val="000000"/>
                          </a:solidFill>
                          <a:effectLst/>
                          <a:latin typeface="Cambria,Times New Roman"/>
                          <a:ea typeface="Cambria,Times New Roman"/>
                          <a:cs typeface="Cambria,Times New Roman"/>
                        </a:rPr>
                        <a:t>Identify and prioritize the work that has the most potential to accelerate teaching practice and student learning within the signature elements.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5875" marR="35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544043">
                <a:tc>
                  <a:txBody>
                    <a:bodyPr/>
                    <a:lstStyle/>
                    <a:p>
                      <a:pPr marL="0" marR="0">
                        <a:lnSpc>
                          <a:spcPct val="107000"/>
                        </a:lnSpc>
                        <a:spcBef>
                          <a:spcPts val="0"/>
                        </a:spcBef>
                        <a:spcAft>
                          <a:spcPts val="0"/>
                        </a:spcAft>
                      </a:pPr>
                      <a:r>
                        <a:rPr lang="en-US" sz="1600" b="1">
                          <a:solidFill>
                            <a:srgbClr val="000000"/>
                          </a:solidFill>
                          <a:effectLst/>
                          <a:latin typeface="Cambria,Times New Roman"/>
                          <a:ea typeface="Cambria,Times New Roman"/>
                          <a:cs typeface="Cambria,Times New Roman"/>
                        </a:rPr>
                        <a:t>Collaborative Culture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5875" marR="35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marL="0" marR="0">
                        <a:lnSpc>
                          <a:spcPct val="107000"/>
                        </a:lnSpc>
                        <a:spcBef>
                          <a:spcPts val="0"/>
                        </a:spcBef>
                        <a:spcAft>
                          <a:spcPts val="0"/>
                        </a:spcAft>
                      </a:pPr>
                      <a:r>
                        <a:rPr lang="en-US" sz="1500" dirty="0">
                          <a:solidFill>
                            <a:srgbClr val="000000"/>
                          </a:solidFill>
                          <a:effectLst/>
                          <a:latin typeface="Cambria,Times New Roman"/>
                          <a:ea typeface="Cambria,Times New Roman"/>
                          <a:cs typeface="Cambria,Times New Roman"/>
                        </a:rPr>
                        <a:t>Supports job-embedded professional development with the Instructional Coach and Beginning Teacher. (Triad structure)</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5875" marR="35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extLst>
                  <a:ext uri="{0D108BD9-81ED-4DB2-BD59-A6C34878D82A}">
                    <a16:rowId xmlns="" xmlns:a16="http://schemas.microsoft.com/office/drawing/2014/main" val="10005"/>
                  </a:ext>
                </a:extLst>
              </a:tr>
              <a:tr h="506657">
                <a:tc>
                  <a:txBody>
                    <a:bodyPr/>
                    <a:lstStyle/>
                    <a:p>
                      <a:pPr marL="0" marR="0">
                        <a:lnSpc>
                          <a:spcPct val="107000"/>
                        </a:lnSpc>
                        <a:spcBef>
                          <a:spcPts val="0"/>
                        </a:spcBef>
                        <a:spcAft>
                          <a:spcPts val="0"/>
                        </a:spcAft>
                      </a:pPr>
                      <a:r>
                        <a:rPr lang="en-US" sz="1600" b="1" dirty="0">
                          <a:solidFill>
                            <a:srgbClr val="000000"/>
                          </a:solidFill>
                          <a:effectLst/>
                          <a:latin typeface="Cambria,Times New Roman"/>
                          <a:ea typeface="Cambria,Times New Roman"/>
                          <a:cs typeface="Cambria,Times New Roman"/>
                        </a:rPr>
                        <a:t>Learning Standards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5875" marR="35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dirty="0">
                          <a:solidFill>
                            <a:srgbClr val="000000"/>
                          </a:solidFill>
                          <a:effectLst/>
                          <a:latin typeface="Cambria,Times New Roman"/>
                          <a:ea typeface="Cambria,Times New Roman"/>
                          <a:cs typeface="Cambria,Times New Roman"/>
                        </a:rPr>
                        <a:t>Helps beginning teachers design instruction that aligns with learning standards as articulated in curriculum guides.</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5875" marR="35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544043">
                <a:tc>
                  <a:txBody>
                    <a:bodyPr/>
                    <a:lstStyle/>
                    <a:p>
                      <a:pPr marL="0" marR="0">
                        <a:lnSpc>
                          <a:spcPct val="107000"/>
                        </a:lnSpc>
                        <a:spcBef>
                          <a:spcPts val="0"/>
                        </a:spcBef>
                        <a:spcAft>
                          <a:spcPts val="0"/>
                        </a:spcAft>
                      </a:pPr>
                      <a:r>
                        <a:rPr lang="en-US" sz="1600" b="1">
                          <a:solidFill>
                            <a:srgbClr val="000000"/>
                          </a:solidFill>
                          <a:effectLst/>
                          <a:latin typeface="Cambria,Times New Roman"/>
                          <a:ea typeface="Cambria,Times New Roman"/>
                          <a:cs typeface="Cambria,Times New Roman"/>
                        </a:rPr>
                        <a:t>Instructional Framework</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5875" marR="35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marL="0" marR="0">
                        <a:lnSpc>
                          <a:spcPct val="107000"/>
                        </a:lnSpc>
                        <a:spcBef>
                          <a:spcPts val="0"/>
                        </a:spcBef>
                        <a:spcAft>
                          <a:spcPts val="0"/>
                        </a:spcAft>
                      </a:pPr>
                      <a:r>
                        <a:rPr lang="en-US" sz="1500" dirty="0">
                          <a:solidFill>
                            <a:srgbClr val="000000"/>
                          </a:solidFill>
                          <a:effectLst/>
                          <a:latin typeface="Cambria,Times New Roman"/>
                          <a:ea typeface="Cambria,Times New Roman"/>
                          <a:cs typeface="Cambria,Times New Roman"/>
                        </a:rPr>
                        <a:t>Skillfully supports beginning teachers to implement high-quality and effective instruction around the signature elements within the instructional framework.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5875" marR="35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extLst>
                  <a:ext uri="{0D108BD9-81ED-4DB2-BD59-A6C34878D82A}">
                    <a16:rowId xmlns="" xmlns:a16="http://schemas.microsoft.com/office/drawing/2014/main" val="10007"/>
                  </a:ext>
                </a:extLst>
              </a:tr>
              <a:tr h="1013313">
                <a:tc>
                  <a:txBody>
                    <a:bodyPr/>
                    <a:lstStyle/>
                    <a:p>
                      <a:pPr marL="0" marR="0">
                        <a:lnSpc>
                          <a:spcPct val="107000"/>
                        </a:lnSpc>
                        <a:spcBef>
                          <a:spcPts val="0"/>
                        </a:spcBef>
                        <a:spcAft>
                          <a:spcPts val="0"/>
                        </a:spcAft>
                      </a:pPr>
                      <a:r>
                        <a:rPr lang="en-US" sz="1600" b="1" dirty="0">
                          <a:solidFill>
                            <a:srgbClr val="000000"/>
                          </a:solidFill>
                          <a:effectLst/>
                          <a:latin typeface="Cambria,Times New Roman"/>
                          <a:ea typeface="Cambria,Times New Roman"/>
                          <a:cs typeface="Cambria,Times New Roman"/>
                        </a:rPr>
                        <a:t>Observation and Feedback</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5875" marR="35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dirty="0">
                          <a:solidFill>
                            <a:srgbClr val="000000"/>
                          </a:solidFill>
                          <a:effectLst/>
                          <a:latin typeface="Cambria,Times New Roman"/>
                          <a:ea typeface="Cambria,Times New Roman"/>
                          <a:cs typeface="Cambria,Times New Roman"/>
                        </a:rPr>
                        <a:t>Skillfully provides feedback to beginning teachers focused within selected goal areas of the signature elements within the instructional framework. This may include co-planning, modeling, and co-teaching lessons; as well as observing, providing feedback, and coaching classroom instruction.</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5875" marR="35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r h="759985">
                <a:tc>
                  <a:txBody>
                    <a:bodyPr/>
                    <a:lstStyle/>
                    <a:p>
                      <a:pPr marL="0" marR="0">
                        <a:lnSpc>
                          <a:spcPct val="107000"/>
                        </a:lnSpc>
                        <a:spcBef>
                          <a:spcPts val="0"/>
                        </a:spcBef>
                        <a:spcAft>
                          <a:spcPts val="0"/>
                        </a:spcAft>
                      </a:pPr>
                      <a:r>
                        <a:rPr lang="en-US" sz="1600" b="1">
                          <a:solidFill>
                            <a:srgbClr val="000000"/>
                          </a:solidFill>
                          <a:effectLst/>
                          <a:latin typeface="Cambria,Times New Roman"/>
                          <a:ea typeface="Cambria,Times New Roman"/>
                          <a:cs typeface="Cambria,Times New Roman"/>
                        </a:rPr>
                        <a:t>Continuous Growth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5875" marR="35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marL="0" marR="0">
                        <a:lnSpc>
                          <a:spcPct val="107000"/>
                        </a:lnSpc>
                        <a:spcBef>
                          <a:spcPts val="0"/>
                        </a:spcBef>
                        <a:spcAft>
                          <a:spcPts val="0"/>
                        </a:spcAft>
                      </a:pPr>
                      <a:r>
                        <a:rPr lang="en-US" sz="1500" dirty="0">
                          <a:solidFill>
                            <a:srgbClr val="000000"/>
                          </a:solidFill>
                          <a:effectLst/>
                          <a:latin typeface="Cambria,Times New Roman"/>
                          <a:ea typeface="Cambria,Times New Roman"/>
                          <a:cs typeface="Cambria,Times New Roman"/>
                        </a:rPr>
                        <a:t>Works with beginning teachers across all levels of performance with a focus on continuous growth and development by demonstrating Iowa’s Eight Teaching Standards.</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5875" marR="35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extLst>
                  <a:ext uri="{0D108BD9-81ED-4DB2-BD59-A6C34878D82A}">
                    <a16:rowId xmlns="" xmlns:a16="http://schemas.microsoft.com/office/drawing/2014/main" val="10009"/>
                  </a:ext>
                </a:extLst>
              </a:tr>
              <a:tr h="317681">
                <a:tc>
                  <a:txBody>
                    <a:bodyPr/>
                    <a:lstStyle/>
                    <a:p>
                      <a:pPr marL="0" marR="0">
                        <a:lnSpc>
                          <a:spcPct val="107000"/>
                        </a:lnSpc>
                        <a:spcBef>
                          <a:spcPts val="0"/>
                        </a:spcBef>
                        <a:spcAft>
                          <a:spcPts val="0"/>
                        </a:spcAft>
                      </a:pPr>
                      <a:r>
                        <a:rPr lang="en-US" sz="1600" b="1">
                          <a:solidFill>
                            <a:srgbClr val="000000"/>
                          </a:solidFill>
                          <a:effectLst/>
                          <a:latin typeface="Cambria,Times New Roman"/>
                          <a:ea typeface="Cambria,Times New Roman"/>
                          <a:cs typeface="Cambria,Times New Roman"/>
                        </a:rPr>
                        <a:t>Data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5875" marR="35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dirty="0">
                          <a:solidFill>
                            <a:srgbClr val="000000"/>
                          </a:solidFill>
                          <a:effectLst/>
                          <a:latin typeface="Cambria,Times New Roman"/>
                          <a:ea typeface="Cambria,Times New Roman"/>
                          <a:cs typeface="Cambria,Times New Roman"/>
                        </a:rPr>
                        <a:t>Participates in data-driven conversations with Beginning Teachers.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5875" marR="35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0"/>
                  </a:ext>
                </a:extLst>
              </a:tr>
              <a:tr h="759985">
                <a:tc>
                  <a:txBody>
                    <a:bodyPr/>
                    <a:lstStyle/>
                    <a:p>
                      <a:pPr marL="0" marR="0">
                        <a:lnSpc>
                          <a:spcPct val="107000"/>
                        </a:lnSpc>
                        <a:spcBef>
                          <a:spcPts val="0"/>
                        </a:spcBef>
                        <a:spcAft>
                          <a:spcPts val="0"/>
                        </a:spcAft>
                      </a:pPr>
                      <a:r>
                        <a:rPr lang="en-US" sz="1600" b="1" dirty="0">
                          <a:solidFill>
                            <a:srgbClr val="000000"/>
                          </a:solidFill>
                          <a:effectLst/>
                          <a:latin typeface="Cambria,Times New Roman"/>
                          <a:ea typeface="Cambria,Times New Roman"/>
                          <a:cs typeface="Cambria,Times New Roman"/>
                        </a:rPr>
                        <a:t>Collaborative Structures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5875" marR="35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marL="0" marR="0">
                        <a:lnSpc>
                          <a:spcPct val="107000"/>
                        </a:lnSpc>
                        <a:spcBef>
                          <a:spcPts val="0"/>
                        </a:spcBef>
                        <a:spcAft>
                          <a:spcPts val="0"/>
                        </a:spcAft>
                      </a:pPr>
                      <a:r>
                        <a:rPr lang="en-US" sz="1500" dirty="0">
                          <a:solidFill>
                            <a:srgbClr val="000000"/>
                          </a:solidFill>
                          <a:effectLst/>
                          <a:latin typeface="Cambria,Times New Roman"/>
                          <a:ea typeface="Cambria,Times New Roman"/>
                          <a:cs typeface="Cambria,Times New Roman"/>
                        </a:rPr>
                        <a:t>Provides acclimation support in regard to the building and district. Participates in a triad with the Instructional Coach and beginning teacher in goal setting around the “Signature Elements”.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5875" marR="35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extLst>
                  <a:ext uri="{0D108BD9-81ED-4DB2-BD59-A6C34878D82A}">
                    <a16:rowId xmlns="" xmlns:a16="http://schemas.microsoft.com/office/drawing/2014/main" val="10011"/>
                  </a:ext>
                </a:extLst>
              </a:tr>
            </a:tbl>
          </a:graphicData>
        </a:graphic>
      </p:graphicFrame>
    </p:spTree>
    <p:extLst>
      <p:ext uri="{BB962C8B-B14F-4D97-AF65-F5344CB8AC3E}">
        <p14:creationId xmlns:p14="http://schemas.microsoft.com/office/powerpoint/2010/main" val="25524851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785" y="126720"/>
            <a:ext cx="8229600" cy="1143000"/>
          </a:xfrm>
        </p:spPr>
        <p:txBody>
          <a:bodyPr/>
          <a:lstStyle/>
          <a:p>
            <a:r>
              <a:rPr lang="en-US" dirty="0"/>
              <a:t>Mentor Expectations 2016-2017</a:t>
            </a:r>
          </a:p>
        </p:txBody>
      </p:sp>
      <p:graphicFrame>
        <p:nvGraphicFramePr>
          <p:cNvPr id="5" name="Content Placeholder 6"/>
          <p:cNvGraphicFramePr>
            <a:graphicFrameLocks noGrp="1"/>
          </p:cNvGraphicFramePr>
          <p:nvPr>
            <p:ph idx="1"/>
            <p:extLst>
              <p:ext uri="{D42A27DB-BD31-4B8C-83A1-F6EECF244321}">
                <p14:modId xmlns:p14="http://schemas.microsoft.com/office/powerpoint/2010/main" val="234951434"/>
              </p:ext>
            </p:extLst>
          </p:nvPr>
        </p:nvGraphicFramePr>
        <p:xfrm>
          <a:off x="0" y="1406740"/>
          <a:ext cx="9134385" cy="5364996"/>
        </p:xfrm>
        <a:graphic>
          <a:graphicData uri="http://schemas.openxmlformats.org/drawingml/2006/table">
            <a:tbl>
              <a:tblPr firstRow="1" firstCol="1" bandRow="1"/>
              <a:tblGrid>
                <a:gridCol w="9134385">
                  <a:extLst>
                    <a:ext uri="{9D8B030D-6E8A-4147-A177-3AD203B41FA5}">
                      <a16:colId xmlns="" xmlns:a16="http://schemas.microsoft.com/office/drawing/2014/main" val="20000"/>
                    </a:ext>
                  </a:extLst>
                </a:gridCol>
              </a:tblGrid>
              <a:tr h="684660">
                <a:tc>
                  <a:txBody>
                    <a:bodyPr/>
                    <a:lstStyle/>
                    <a:p>
                      <a:pPr marL="0" marR="0">
                        <a:lnSpc>
                          <a:spcPct val="100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Mentor, Instructional Coach, and Beginning Teacher engage in goal setting using the Marzano Instructional Framework (Signature Elements)</a:t>
                      </a:r>
                    </a:p>
                  </a:txBody>
                  <a:tcPr marL="39986" marR="39986"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 xmlns:a16="http://schemas.microsoft.com/office/drawing/2014/main" val="10002"/>
                  </a:ext>
                </a:extLst>
              </a:tr>
              <a:tr h="684660">
                <a:tc>
                  <a:txBody>
                    <a:bodyPr/>
                    <a:lstStyle/>
                    <a:p>
                      <a:pPr marL="0" marR="0">
                        <a:lnSpc>
                          <a:spcPct val="100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Mentor will meet with beginning teachers weekly with a minimum of 15 hours a semester.  (Excluding </a:t>
                      </a:r>
                      <a:r>
                        <a:rPr lang="en-US" sz="2000">
                          <a:effectLst/>
                          <a:latin typeface="Calibri" panose="020F0502020204030204" pitchFamily="34" charset="0"/>
                          <a:ea typeface="Calibri" panose="020F0502020204030204" pitchFamily="34" charset="0"/>
                          <a:cs typeface="Times New Roman" panose="02020603050405020304" pitchFamily="18" charset="0"/>
                        </a:rPr>
                        <a:t>time when a </a:t>
                      </a:r>
                      <a:r>
                        <a:rPr lang="en-US" sz="2000" dirty="0">
                          <a:effectLst/>
                          <a:latin typeface="Calibri" panose="020F0502020204030204" pitchFamily="34" charset="0"/>
                          <a:ea typeface="Calibri" panose="020F0502020204030204" pitchFamily="34" charset="0"/>
                          <a:cs typeface="Times New Roman" panose="02020603050405020304" pitchFamily="18" charset="0"/>
                        </a:rPr>
                        <a:t>substitute may be utilized.)</a:t>
                      </a:r>
                    </a:p>
                  </a:txBody>
                  <a:tcPr marL="39986" marR="39986"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chemeClr val="bg2">
                        <a:lumMod val="40000"/>
                        <a:lumOff val="60000"/>
                      </a:schemeClr>
                    </a:solidFill>
                  </a:tcPr>
                </a:tc>
                <a:extLst>
                  <a:ext uri="{0D108BD9-81ED-4DB2-BD59-A6C34878D82A}">
                    <a16:rowId xmlns="" xmlns:a16="http://schemas.microsoft.com/office/drawing/2014/main" val="10003"/>
                  </a:ext>
                </a:extLst>
              </a:tr>
              <a:tr h="347746">
                <a:tc>
                  <a:txBody>
                    <a:bodyPr/>
                    <a:lstStyle/>
                    <a:p>
                      <a:pPr marL="0" marR="0">
                        <a:lnSpc>
                          <a:spcPct val="100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Mentor will engage in lesson planning with Beginning Teacher </a:t>
                      </a:r>
                    </a:p>
                  </a:txBody>
                  <a:tcPr marL="39986" marR="39986"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 xmlns:a16="http://schemas.microsoft.com/office/drawing/2014/main" val="10004"/>
                  </a:ext>
                </a:extLst>
              </a:tr>
              <a:tr h="342331">
                <a:tc>
                  <a:txBody>
                    <a:bodyPr/>
                    <a:lstStyle/>
                    <a:p>
                      <a:pPr marL="0" marR="0">
                        <a:lnSpc>
                          <a:spcPct val="100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Mentor and Beginning Teacher will analyze student work.</a:t>
                      </a:r>
                    </a:p>
                  </a:txBody>
                  <a:tcPr marL="39986" marR="39986"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chemeClr val="bg2">
                        <a:lumMod val="40000"/>
                        <a:lumOff val="60000"/>
                      </a:schemeClr>
                    </a:solidFill>
                  </a:tcPr>
                </a:tc>
                <a:extLst>
                  <a:ext uri="{0D108BD9-81ED-4DB2-BD59-A6C34878D82A}">
                    <a16:rowId xmlns="" xmlns:a16="http://schemas.microsoft.com/office/drawing/2014/main" val="10005"/>
                  </a:ext>
                </a:extLst>
              </a:tr>
              <a:tr h="684660">
                <a:tc>
                  <a:txBody>
                    <a:bodyPr/>
                    <a:lstStyle/>
                    <a:p>
                      <a:pPr marL="0" marR="0">
                        <a:lnSpc>
                          <a:spcPct val="100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Mentor will engage in observation with Beginning Teacher.  </a:t>
                      </a:r>
                    </a:p>
                    <a:p>
                      <a:pPr marL="0" marR="0">
                        <a:lnSpc>
                          <a:spcPct val="100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(two Substitute Days per year for the triad)</a:t>
                      </a:r>
                    </a:p>
                  </a:txBody>
                  <a:tcPr marL="39986" marR="39986"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 xmlns:a16="http://schemas.microsoft.com/office/drawing/2014/main" val="10006"/>
                  </a:ext>
                </a:extLst>
              </a:tr>
              <a:tr h="310719">
                <a:tc>
                  <a:txBody>
                    <a:bodyPr/>
                    <a:lstStyle/>
                    <a:p>
                      <a:pPr marL="0" marR="0">
                        <a:lnSpc>
                          <a:spcPct val="100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In-field conversation between Coordinator and Mentor.</a:t>
                      </a:r>
                    </a:p>
                  </a:txBody>
                  <a:tcPr marL="39986" marR="39986"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chemeClr val="bg2">
                        <a:lumMod val="40000"/>
                        <a:lumOff val="60000"/>
                      </a:schemeClr>
                    </a:solidFill>
                  </a:tcPr>
                </a:tc>
                <a:extLst>
                  <a:ext uri="{0D108BD9-81ED-4DB2-BD59-A6C34878D82A}">
                    <a16:rowId xmlns="" xmlns:a16="http://schemas.microsoft.com/office/drawing/2014/main" val="10007"/>
                  </a:ext>
                </a:extLst>
              </a:tr>
              <a:tr h="347746">
                <a:tc>
                  <a:txBody>
                    <a:bodyPr/>
                    <a:lstStyle/>
                    <a:p>
                      <a:pPr marL="0" marR="0">
                        <a:lnSpc>
                          <a:spcPct val="100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Mentor will engage in a learning cycle with Instructional Coach.</a:t>
                      </a:r>
                    </a:p>
                  </a:txBody>
                  <a:tcPr marL="39986" marR="39986"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 xmlns:a16="http://schemas.microsoft.com/office/drawing/2014/main" val="10008"/>
                  </a:ext>
                </a:extLst>
              </a:tr>
              <a:tr h="1962474">
                <a:tc>
                  <a:txBody>
                    <a:bodyPr/>
                    <a:lstStyle/>
                    <a:p>
                      <a:pPr marL="0" marR="0">
                        <a:lnSpc>
                          <a:spcPct val="100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Participate in professional development:</a:t>
                      </a:r>
                    </a:p>
                    <a:p>
                      <a:pPr marL="342900" marR="0" indent="-342900">
                        <a:lnSpc>
                          <a:spcPct val="100000"/>
                        </a:lnSpc>
                        <a:spcBef>
                          <a:spcPts val="0"/>
                        </a:spcBef>
                        <a:spcAft>
                          <a:spcPts val="0"/>
                        </a:spcAft>
                        <a:buFont typeface="Arial" panose="020B0604020202020204" pitchFamily="34" charset="0"/>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Summer Training/Mentoring</a:t>
                      </a:r>
                    </a:p>
                    <a:p>
                      <a:pPr marL="514350" marR="0" lvl="1" indent="-171450">
                        <a:lnSpc>
                          <a:spcPct val="100000"/>
                        </a:lnSpc>
                        <a:spcBef>
                          <a:spcPts val="0"/>
                        </a:spcBef>
                        <a:spcAft>
                          <a:spcPts val="0"/>
                        </a:spcAft>
                        <a:buFont typeface="Arial" panose="020B0604020202020204" pitchFamily="34" charset="0"/>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Mentor Training </a:t>
                      </a:r>
                    </a:p>
                    <a:p>
                      <a:pPr marL="514350" marR="0" lvl="1" indent="-171450">
                        <a:lnSpc>
                          <a:spcPct val="100000"/>
                        </a:lnSpc>
                        <a:spcBef>
                          <a:spcPts val="0"/>
                        </a:spcBef>
                        <a:spcAft>
                          <a:spcPts val="0"/>
                        </a:spcAft>
                        <a:buFont typeface="Arial" panose="020B0604020202020204" pitchFamily="34" charset="0"/>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New (First year) Teacher Days</a:t>
                      </a:r>
                    </a:p>
                    <a:p>
                      <a:pPr marL="342900" marR="0" indent="-342900">
                        <a:lnSpc>
                          <a:spcPct val="100000"/>
                        </a:lnSpc>
                        <a:spcBef>
                          <a:spcPts val="0"/>
                        </a:spcBef>
                        <a:spcAft>
                          <a:spcPts val="0"/>
                        </a:spcAft>
                        <a:buFont typeface="Arial" panose="020B0604020202020204" pitchFamily="34" charset="0"/>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After school training dates</a:t>
                      </a:r>
                    </a:p>
                    <a:p>
                      <a:pPr marL="514350" marR="0" lvl="1" indent="-171450">
                        <a:lnSpc>
                          <a:spcPct val="100000"/>
                        </a:lnSpc>
                        <a:spcBef>
                          <a:spcPts val="0"/>
                        </a:spcBef>
                        <a:spcAft>
                          <a:spcPts val="0"/>
                        </a:spcAft>
                        <a:buFont typeface="Arial" panose="020B0604020202020204" pitchFamily="34" charset="0"/>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One per semester, three hours each</a:t>
                      </a:r>
                    </a:p>
                  </a:txBody>
                  <a:tcPr marL="39986" marR="39986"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chemeClr val="bg2">
                        <a:lumMod val="40000"/>
                        <a:lumOff val="60000"/>
                      </a:schemeClr>
                    </a:solidFill>
                  </a:tcPr>
                </a:tc>
                <a:extLst>
                  <a:ext uri="{0D108BD9-81ED-4DB2-BD59-A6C34878D82A}">
                    <a16:rowId xmlns="" xmlns:a16="http://schemas.microsoft.com/office/drawing/2014/main" val="10009"/>
                  </a:ext>
                </a:extLst>
              </a:tr>
            </a:tbl>
          </a:graphicData>
        </a:graphic>
      </p:graphicFrame>
    </p:spTree>
    <p:extLst>
      <p:ext uri="{BB962C8B-B14F-4D97-AF65-F5344CB8AC3E}">
        <p14:creationId xmlns:p14="http://schemas.microsoft.com/office/powerpoint/2010/main" val="26071274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785" y="126720"/>
            <a:ext cx="8229600" cy="1143000"/>
          </a:xfrm>
        </p:spPr>
        <p:txBody>
          <a:bodyPr/>
          <a:lstStyle/>
          <a:p>
            <a:r>
              <a:rPr lang="en-US" dirty="0"/>
              <a:t>Signature Elements</a:t>
            </a: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3077732070"/>
              </p:ext>
            </p:extLst>
          </p:nvPr>
        </p:nvGraphicFramePr>
        <p:xfrm>
          <a:off x="0" y="1269723"/>
          <a:ext cx="9144000" cy="5108749"/>
        </p:xfrm>
        <a:graphic>
          <a:graphicData uri="http://schemas.openxmlformats.org/drawingml/2006/table">
            <a:tbl>
              <a:tblPr firstRow="1" firstCol="1" bandRow="1"/>
              <a:tblGrid>
                <a:gridCol w="5905594">
                  <a:extLst>
                    <a:ext uri="{9D8B030D-6E8A-4147-A177-3AD203B41FA5}">
                      <a16:colId xmlns="" xmlns:a16="http://schemas.microsoft.com/office/drawing/2014/main" val="20000"/>
                    </a:ext>
                  </a:extLst>
                </a:gridCol>
                <a:gridCol w="3238406">
                  <a:extLst>
                    <a:ext uri="{9D8B030D-6E8A-4147-A177-3AD203B41FA5}">
                      <a16:colId xmlns="" xmlns:a16="http://schemas.microsoft.com/office/drawing/2014/main" val="20001"/>
                    </a:ext>
                  </a:extLst>
                </a:gridCol>
              </a:tblGrid>
              <a:tr h="383351">
                <a:tc>
                  <a:txBody>
                    <a:bodyPr/>
                    <a:lstStyle/>
                    <a:p>
                      <a:pPr marL="0" marR="0" algn="ctr">
                        <a:lnSpc>
                          <a:spcPct val="107000"/>
                        </a:lnSpc>
                        <a:spcBef>
                          <a:spcPts val="0"/>
                        </a:spcBef>
                        <a:spcAft>
                          <a:spcPts val="0"/>
                        </a:spcAft>
                      </a:pPr>
                      <a:r>
                        <a:rPr lang="en-US" sz="2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Signature Element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5B9BD5"/>
                      </a:solidFill>
                      <a:prstDash val="solid"/>
                      <a:round/>
                      <a:headEnd type="none" w="med" len="med"/>
                      <a:tailEnd type="none" w="med" len="med"/>
                    </a:lnL>
                    <a:lnR>
                      <a:noFill/>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tc>
                  <a:txBody>
                    <a:bodyPr/>
                    <a:lstStyle/>
                    <a:p>
                      <a:pPr marL="0" marR="0" algn="ctr">
                        <a:lnSpc>
                          <a:spcPct val="107000"/>
                        </a:lnSpc>
                        <a:spcBef>
                          <a:spcPts val="0"/>
                        </a:spcBef>
                        <a:spcAft>
                          <a:spcPts val="0"/>
                        </a:spcAft>
                      </a:pPr>
                      <a:r>
                        <a:rPr lang="en-US" sz="2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Iowa Teaching Standard</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extLst>
                  <a:ext uri="{0D108BD9-81ED-4DB2-BD59-A6C34878D82A}">
                    <a16:rowId xmlns="" xmlns:a16="http://schemas.microsoft.com/office/drawing/2014/main" val="10000"/>
                  </a:ext>
                </a:extLst>
              </a:tr>
              <a:tr h="638288">
                <a:tc>
                  <a:txBody>
                    <a:bodyPr/>
                    <a:lstStyle/>
                    <a:p>
                      <a:pPr marL="0" marR="0">
                        <a:lnSpc>
                          <a:spcPct val="107000"/>
                        </a:lnSpc>
                        <a:spcBef>
                          <a:spcPts val="0"/>
                        </a:spcBef>
                        <a:spcAft>
                          <a:spcPts val="0"/>
                        </a:spcAft>
                      </a:pPr>
                      <a:r>
                        <a:rPr lang="en-US" sz="2000" b="1" kern="1200">
                          <a:solidFill>
                            <a:srgbClr val="404040"/>
                          </a:solidFill>
                          <a:effectLst/>
                          <a:latin typeface="Calibri" panose="020F0502020204030204" pitchFamily="34" charset="0"/>
                          <a:ea typeface="Times New Roman" panose="02020603050405020304" pitchFamily="18" charset="0"/>
                          <a:cs typeface="Arial" panose="020B0604020202020204" pitchFamily="34" charset="0"/>
                        </a:rPr>
                        <a:t>Element 1:</a:t>
                      </a:r>
                      <a:r>
                        <a:rPr lang="en-US" sz="2000" kern="1200">
                          <a:solidFill>
                            <a:srgbClr val="404040"/>
                          </a:solidFill>
                          <a:effectLst/>
                          <a:latin typeface="Calibri" panose="020F0502020204030204" pitchFamily="34" charset="0"/>
                          <a:ea typeface="Times New Roman" panose="02020603050405020304" pitchFamily="18" charset="0"/>
                          <a:cs typeface="Arial" panose="020B0604020202020204" pitchFamily="34" charset="0"/>
                        </a:rPr>
                        <a:t> Providing Rigorous Learning Goals and Performance Scales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1 – Student Achievement</a:t>
                      </a: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extLst>
                  <a:ext uri="{0D108BD9-81ED-4DB2-BD59-A6C34878D82A}">
                    <a16:rowId xmlns="" xmlns:a16="http://schemas.microsoft.com/office/drawing/2014/main" val="10001"/>
                  </a:ext>
                </a:extLst>
              </a:tr>
              <a:tr h="351385">
                <a:tc>
                  <a:txBody>
                    <a:bodyPr/>
                    <a:lstStyle/>
                    <a:p>
                      <a:pPr marL="0" marR="0">
                        <a:lnSpc>
                          <a:spcPct val="107000"/>
                        </a:lnSpc>
                        <a:spcBef>
                          <a:spcPts val="0"/>
                        </a:spcBef>
                        <a:spcAft>
                          <a:spcPts val="0"/>
                        </a:spcAft>
                      </a:pPr>
                      <a:r>
                        <a:rPr lang="en-US" sz="2000" b="1" kern="1200">
                          <a:solidFill>
                            <a:srgbClr val="404040"/>
                          </a:solidFill>
                          <a:effectLst/>
                          <a:latin typeface="Calibri" panose="020F0502020204030204" pitchFamily="34" charset="0"/>
                          <a:ea typeface="Times New Roman" panose="02020603050405020304" pitchFamily="18" charset="0"/>
                          <a:cs typeface="Arial" panose="020B0604020202020204" pitchFamily="34" charset="0"/>
                        </a:rPr>
                        <a:t>Element 2: </a:t>
                      </a:r>
                      <a:r>
                        <a:rPr lang="en-US" sz="2000" kern="1200">
                          <a:solidFill>
                            <a:srgbClr val="404040"/>
                          </a:solidFill>
                          <a:effectLst/>
                          <a:latin typeface="Calibri" panose="020F0502020204030204" pitchFamily="34" charset="0"/>
                          <a:ea typeface="Times New Roman" panose="02020603050405020304" pitchFamily="18" charset="0"/>
                          <a:cs typeface="Arial" panose="020B0604020202020204" pitchFamily="34" charset="0"/>
                        </a:rPr>
                        <a:t>Tracking Student Progress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5 - Assessment</a:t>
                      </a: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extLst>
                  <a:ext uri="{0D108BD9-81ED-4DB2-BD59-A6C34878D82A}">
                    <a16:rowId xmlns="" xmlns:a16="http://schemas.microsoft.com/office/drawing/2014/main" val="10002"/>
                  </a:ext>
                </a:extLst>
              </a:tr>
              <a:tr h="351385">
                <a:tc>
                  <a:txBody>
                    <a:bodyPr/>
                    <a:lstStyle/>
                    <a:p>
                      <a:pPr marL="0" marR="0">
                        <a:lnSpc>
                          <a:spcPct val="107000"/>
                        </a:lnSpc>
                        <a:spcBef>
                          <a:spcPts val="0"/>
                        </a:spcBef>
                        <a:spcAft>
                          <a:spcPts val="0"/>
                        </a:spcAft>
                      </a:pPr>
                      <a:r>
                        <a:rPr lang="en-US" sz="2000" b="1" kern="1200">
                          <a:solidFill>
                            <a:srgbClr val="404040"/>
                          </a:solidFill>
                          <a:effectLst/>
                          <a:latin typeface="Calibri" panose="020F0502020204030204" pitchFamily="34" charset="0"/>
                          <a:ea typeface="Times New Roman" panose="02020603050405020304" pitchFamily="18" charset="0"/>
                          <a:cs typeface="Arial" panose="020B0604020202020204" pitchFamily="34" charset="0"/>
                        </a:rPr>
                        <a:t>Element 4: </a:t>
                      </a:r>
                      <a:r>
                        <a:rPr lang="en-US" sz="2000" kern="1200">
                          <a:solidFill>
                            <a:srgbClr val="404040"/>
                          </a:solidFill>
                          <a:effectLst/>
                          <a:latin typeface="Calibri" panose="020F0502020204030204" pitchFamily="34" charset="0"/>
                          <a:ea typeface="Times New Roman" panose="02020603050405020304" pitchFamily="18" charset="0"/>
                          <a:cs typeface="Arial" panose="020B0604020202020204" pitchFamily="34" charset="0"/>
                        </a:rPr>
                        <a:t>Establishing Classroom Routines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marL="0" marR="0">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6 – Classroom Management</a:t>
                      </a: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extLst>
                  <a:ext uri="{0D108BD9-81ED-4DB2-BD59-A6C34878D82A}">
                    <a16:rowId xmlns="" xmlns:a16="http://schemas.microsoft.com/office/drawing/2014/main" val="10003"/>
                  </a:ext>
                </a:extLst>
              </a:tr>
              <a:tr h="351385">
                <a:tc>
                  <a:txBody>
                    <a:bodyPr/>
                    <a:lstStyle/>
                    <a:p>
                      <a:pPr marL="0" marR="0">
                        <a:lnSpc>
                          <a:spcPct val="107000"/>
                        </a:lnSpc>
                        <a:spcBef>
                          <a:spcPts val="0"/>
                        </a:spcBef>
                        <a:spcAft>
                          <a:spcPts val="0"/>
                        </a:spcAft>
                      </a:pPr>
                      <a:r>
                        <a:rPr lang="en-US" sz="2000" b="1" kern="1200">
                          <a:solidFill>
                            <a:srgbClr val="404040"/>
                          </a:solidFill>
                          <a:effectLst/>
                          <a:latin typeface="Calibri" panose="020F0502020204030204" pitchFamily="34" charset="0"/>
                          <a:ea typeface="Times New Roman" panose="02020603050405020304" pitchFamily="18" charset="0"/>
                          <a:cs typeface="Arial" panose="020B0604020202020204" pitchFamily="34" charset="0"/>
                        </a:rPr>
                        <a:t>Element 6: </a:t>
                      </a:r>
                      <a:r>
                        <a:rPr lang="en-US" sz="2000" kern="1200">
                          <a:solidFill>
                            <a:srgbClr val="404040"/>
                          </a:solidFill>
                          <a:effectLst/>
                          <a:latin typeface="Calibri" panose="020F0502020204030204" pitchFamily="34" charset="0"/>
                          <a:ea typeface="Times New Roman" panose="02020603050405020304" pitchFamily="18" charset="0"/>
                          <a:cs typeface="Arial" panose="020B0604020202020204" pitchFamily="34" charset="0"/>
                        </a:rPr>
                        <a:t>Identifying Critical Content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2 – Content Knowledge</a:t>
                      </a: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extLst>
                  <a:ext uri="{0D108BD9-81ED-4DB2-BD59-A6C34878D82A}">
                    <a16:rowId xmlns="" xmlns:a16="http://schemas.microsoft.com/office/drawing/2014/main" val="10004"/>
                  </a:ext>
                </a:extLst>
              </a:tr>
              <a:tr h="638288">
                <a:tc>
                  <a:txBody>
                    <a:bodyPr/>
                    <a:lstStyle/>
                    <a:p>
                      <a:pPr marL="0" marR="0">
                        <a:lnSpc>
                          <a:spcPct val="107000"/>
                        </a:lnSpc>
                        <a:spcBef>
                          <a:spcPts val="0"/>
                        </a:spcBef>
                        <a:spcAft>
                          <a:spcPts val="0"/>
                        </a:spcAft>
                      </a:pPr>
                      <a:r>
                        <a:rPr lang="en-US" sz="2000" b="1" kern="1200">
                          <a:solidFill>
                            <a:srgbClr val="404040"/>
                          </a:solidFill>
                          <a:effectLst/>
                          <a:latin typeface="Calibri" panose="020F0502020204030204" pitchFamily="34" charset="0"/>
                          <a:ea typeface="Times New Roman" panose="02020603050405020304" pitchFamily="18" charset="0"/>
                          <a:cs typeface="Arial" panose="020B0604020202020204" pitchFamily="34" charset="0"/>
                        </a:rPr>
                        <a:t>Element 7: </a:t>
                      </a:r>
                      <a:r>
                        <a:rPr lang="en-US" sz="2000" kern="1200">
                          <a:solidFill>
                            <a:srgbClr val="404040"/>
                          </a:solidFill>
                          <a:effectLst/>
                          <a:latin typeface="Calibri" panose="020F0502020204030204" pitchFamily="34" charset="0"/>
                          <a:ea typeface="Times New Roman" panose="02020603050405020304" pitchFamily="18" charset="0"/>
                          <a:cs typeface="Arial" panose="020B0604020202020204" pitchFamily="34" charset="0"/>
                        </a:rPr>
                        <a:t>Organizing Students to Interact with New Content</a:t>
                      </a:r>
                      <a:r>
                        <a:rPr lang="en-US" sz="2000" b="1" kern="1200">
                          <a:solidFill>
                            <a:srgbClr val="404040"/>
                          </a:solidFill>
                          <a:effectLst/>
                          <a:latin typeface="Calibri" panose="020F0502020204030204" pitchFamily="34" charset="0"/>
                          <a:ea typeface="Times New Roman" panose="02020603050405020304" pitchFamily="18" charset="0"/>
                          <a:cs typeface="Arial" panose="020B0604020202020204" pitchFamily="34" charset="0"/>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marL="0" marR="0">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3 – Lesson Planning</a:t>
                      </a: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extLst>
                  <a:ext uri="{0D108BD9-81ED-4DB2-BD59-A6C34878D82A}">
                    <a16:rowId xmlns="" xmlns:a16="http://schemas.microsoft.com/office/drawing/2014/main" val="10005"/>
                  </a:ext>
                </a:extLst>
              </a:tr>
              <a:tr h="351385">
                <a:tc>
                  <a:txBody>
                    <a:bodyPr/>
                    <a:lstStyle/>
                    <a:p>
                      <a:pPr marL="0" marR="0">
                        <a:lnSpc>
                          <a:spcPct val="107000"/>
                        </a:lnSpc>
                        <a:spcBef>
                          <a:spcPts val="0"/>
                        </a:spcBef>
                        <a:spcAft>
                          <a:spcPts val="0"/>
                        </a:spcAft>
                      </a:pPr>
                      <a:r>
                        <a:rPr lang="en-US" sz="2000" b="1" kern="1200">
                          <a:solidFill>
                            <a:srgbClr val="404040"/>
                          </a:solidFill>
                          <a:effectLst/>
                          <a:latin typeface="Calibri" panose="020F0502020204030204" pitchFamily="34" charset="0"/>
                          <a:ea typeface="Times New Roman" panose="02020603050405020304" pitchFamily="18" charset="0"/>
                          <a:cs typeface="Arial" panose="020B0604020202020204" pitchFamily="34" charset="0"/>
                        </a:rPr>
                        <a:t>Element 10: </a:t>
                      </a:r>
                      <a:r>
                        <a:rPr lang="en-US" sz="2000" kern="1200">
                          <a:solidFill>
                            <a:srgbClr val="404040"/>
                          </a:solidFill>
                          <a:effectLst/>
                          <a:latin typeface="Calibri" panose="020F0502020204030204" pitchFamily="34" charset="0"/>
                          <a:ea typeface="Times New Roman" panose="02020603050405020304" pitchFamily="18" charset="0"/>
                          <a:cs typeface="Arial" panose="020B0604020202020204" pitchFamily="34" charset="0"/>
                        </a:rPr>
                        <a:t>Helping Students Process New Content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3 – Lesson Planning</a:t>
                      </a: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extLst>
                  <a:ext uri="{0D108BD9-81ED-4DB2-BD59-A6C34878D82A}">
                    <a16:rowId xmlns="" xmlns:a16="http://schemas.microsoft.com/office/drawing/2014/main" val="10006"/>
                  </a:ext>
                </a:extLst>
              </a:tr>
              <a:tr h="351385">
                <a:tc>
                  <a:txBody>
                    <a:bodyPr/>
                    <a:lstStyle/>
                    <a:p>
                      <a:pPr marL="0" marR="0">
                        <a:lnSpc>
                          <a:spcPct val="107000"/>
                        </a:lnSpc>
                        <a:spcBef>
                          <a:spcPts val="0"/>
                        </a:spcBef>
                        <a:spcAft>
                          <a:spcPts val="0"/>
                        </a:spcAft>
                      </a:pPr>
                      <a:r>
                        <a:rPr lang="en-US" sz="2000" b="1" kern="1200">
                          <a:solidFill>
                            <a:srgbClr val="404040"/>
                          </a:solidFill>
                          <a:effectLst/>
                          <a:latin typeface="Calibri" panose="020F0502020204030204" pitchFamily="34" charset="0"/>
                          <a:ea typeface="Times New Roman" panose="02020603050405020304" pitchFamily="18" charset="0"/>
                          <a:cs typeface="Arial" panose="020B0604020202020204" pitchFamily="34" charset="0"/>
                        </a:rPr>
                        <a:t>Element 14: </a:t>
                      </a:r>
                      <a:r>
                        <a:rPr lang="en-US" sz="2000" kern="1200">
                          <a:solidFill>
                            <a:srgbClr val="404040"/>
                          </a:solidFill>
                          <a:effectLst/>
                          <a:latin typeface="Calibri" panose="020F0502020204030204" pitchFamily="34" charset="0"/>
                          <a:ea typeface="Times New Roman" panose="02020603050405020304" pitchFamily="18" charset="0"/>
                          <a:cs typeface="Arial" panose="020B0604020202020204" pitchFamily="34" charset="0"/>
                        </a:rPr>
                        <a:t>Reviewing Content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marL="0" marR="0">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3 – Lesson Planning</a:t>
                      </a: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extLst>
                  <a:ext uri="{0D108BD9-81ED-4DB2-BD59-A6C34878D82A}">
                    <a16:rowId xmlns="" xmlns:a16="http://schemas.microsoft.com/office/drawing/2014/main" val="10007"/>
                  </a:ext>
                </a:extLst>
              </a:tr>
              <a:tr h="351385">
                <a:tc>
                  <a:txBody>
                    <a:bodyPr/>
                    <a:lstStyle/>
                    <a:p>
                      <a:pPr marL="0" marR="0">
                        <a:lnSpc>
                          <a:spcPct val="107000"/>
                        </a:lnSpc>
                        <a:spcBef>
                          <a:spcPts val="0"/>
                        </a:spcBef>
                        <a:spcAft>
                          <a:spcPts val="0"/>
                        </a:spcAft>
                      </a:pPr>
                      <a:r>
                        <a:rPr lang="en-US" sz="2000" b="1" kern="1200">
                          <a:solidFill>
                            <a:srgbClr val="404040"/>
                          </a:solidFill>
                          <a:effectLst/>
                          <a:latin typeface="Calibri" panose="020F0502020204030204" pitchFamily="34" charset="0"/>
                          <a:ea typeface="Times New Roman" panose="02020603050405020304" pitchFamily="18" charset="0"/>
                          <a:cs typeface="Arial" panose="020B0604020202020204" pitchFamily="34" charset="0"/>
                        </a:rPr>
                        <a:t>Element 24: </a:t>
                      </a:r>
                      <a:r>
                        <a:rPr lang="en-US" sz="2000" kern="1200">
                          <a:solidFill>
                            <a:srgbClr val="404040"/>
                          </a:solidFill>
                          <a:effectLst/>
                          <a:latin typeface="Calibri" panose="020F0502020204030204" pitchFamily="34" charset="0"/>
                          <a:ea typeface="Times New Roman" panose="02020603050405020304" pitchFamily="18" charset="0"/>
                          <a:cs typeface="Arial" panose="020B0604020202020204" pitchFamily="34" charset="0"/>
                        </a:rPr>
                        <a:t>Noticing When Students are Not Engaged</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4 – Differentiation </a:t>
                      </a: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extLst>
                  <a:ext uri="{0D108BD9-81ED-4DB2-BD59-A6C34878D82A}">
                    <a16:rowId xmlns="" xmlns:a16="http://schemas.microsoft.com/office/drawing/2014/main" val="10008"/>
                  </a:ext>
                </a:extLst>
              </a:tr>
              <a:tr h="638288">
                <a:tc>
                  <a:txBody>
                    <a:bodyPr/>
                    <a:lstStyle/>
                    <a:p>
                      <a:pPr marL="0" marR="0">
                        <a:lnSpc>
                          <a:spcPct val="107000"/>
                        </a:lnSpc>
                        <a:spcBef>
                          <a:spcPts val="0"/>
                        </a:spcBef>
                        <a:spcAft>
                          <a:spcPts val="0"/>
                        </a:spcAft>
                      </a:pPr>
                      <a:r>
                        <a:rPr lang="en-US" sz="2000" b="1" kern="1200">
                          <a:solidFill>
                            <a:srgbClr val="404040"/>
                          </a:solidFill>
                          <a:effectLst/>
                          <a:latin typeface="Calibri" panose="020F0502020204030204" pitchFamily="34" charset="0"/>
                          <a:ea typeface="Times New Roman" panose="02020603050405020304" pitchFamily="18" charset="0"/>
                          <a:cs typeface="Arial" panose="020B0604020202020204" pitchFamily="34" charset="0"/>
                        </a:rPr>
                        <a:t>Element 33: </a:t>
                      </a:r>
                      <a:r>
                        <a:rPr lang="en-US" sz="2000" kern="1200">
                          <a:solidFill>
                            <a:srgbClr val="404040"/>
                          </a:solidFill>
                          <a:effectLst/>
                          <a:latin typeface="Calibri" panose="020F0502020204030204" pitchFamily="34" charset="0"/>
                          <a:ea typeface="Times New Roman" panose="02020603050405020304" pitchFamily="18" charset="0"/>
                          <a:cs typeface="Arial" panose="020B0604020202020204" pitchFamily="34" charset="0"/>
                        </a:rPr>
                        <a:t>Demonstrating “Withitness”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5 &amp; 6 - Assessment &amp; Management</a:t>
                      </a: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extLst>
                  <a:ext uri="{0D108BD9-81ED-4DB2-BD59-A6C34878D82A}">
                    <a16:rowId xmlns="" xmlns:a16="http://schemas.microsoft.com/office/drawing/2014/main" val="10009"/>
                  </a:ext>
                </a:extLst>
              </a:tr>
              <a:tr h="638288">
                <a:tc>
                  <a:txBody>
                    <a:bodyPr/>
                    <a:lstStyle/>
                    <a:p>
                      <a:pPr marL="0" marR="0">
                        <a:lnSpc>
                          <a:spcPct val="107000"/>
                        </a:lnSpc>
                        <a:spcBef>
                          <a:spcPts val="0"/>
                        </a:spcBef>
                        <a:spcAft>
                          <a:spcPts val="0"/>
                        </a:spcAft>
                      </a:pPr>
                      <a:r>
                        <a:rPr lang="en-US" sz="2000" b="1" kern="1200" dirty="0">
                          <a:solidFill>
                            <a:srgbClr val="404040"/>
                          </a:solidFill>
                          <a:effectLst/>
                          <a:latin typeface="Calibri" panose="020F0502020204030204" pitchFamily="34" charset="0"/>
                          <a:ea typeface="Times New Roman" panose="02020603050405020304" pitchFamily="18" charset="0"/>
                          <a:cs typeface="Arial" panose="020B0604020202020204" pitchFamily="34" charset="0"/>
                        </a:rPr>
                        <a:t>Element 36:</a:t>
                      </a:r>
                      <a:r>
                        <a:rPr lang="en-US" sz="2000" kern="1200" dirty="0">
                          <a:solidFill>
                            <a:srgbClr val="404040"/>
                          </a:solidFill>
                          <a:effectLst/>
                          <a:latin typeface="Calibri" panose="020F0502020204030204" pitchFamily="34" charset="0"/>
                          <a:ea typeface="Times New Roman" panose="02020603050405020304" pitchFamily="18" charset="0"/>
                          <a:cs typeface="Arial" panose="020B0604020202020204" pitchFamily="34" charset="0"/>
                        </a:rPr>
                        <a:t> Understanding Students' Interests and Backgrounds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4 - Differentiation </a:t>
                      </a: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extLst>
                  <a:ext uri="{0D108BD9-81ED-4DB2-BD59-A6C34878D82A}">
                    <a16:rowId xmlns="" xmlns:a16="http://schemas.microsoft.com/office/drawing/2014/main" val="10010"/>
                  </a:ext>
                </a:extLst>
              </a:tr>
            </a:tbl>
          </a:graphicData>
        </a:graphic>
      </p:graphicFrame>
    </p:spTree>
    <p:extLst>
      <p:ext uri="{BB962C8B-B14F-4D97-AF65-F5344CB8AC3E}">
        <p14:creationId xmlns:p14="http://schemas.microsoft.com/office/powerpoint/2010/main" val="30425846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785" y="126720"/>
            <a:ext cx="8229600" cy="1143000"/>
          </a:xfrm>
        </p:spPr>
        <p:txBody>
          <a:bodyPr>
            <a:normAutofit fontScale="90000"/>
          </a:bodyPr>
          <a:lstStyle/>
          <a:p>
            <a:r>
              <a:rPr lang="en-US" dirty="0"/>
              <a:t>Mentor Professional Learning/Training</a:t>
            </a:r>
          </a:p>
        </p:txBody>
      </p:sp>
      <p:sp>
        <p:nvSpPr>
          <p:cNvPr id="3" name="Content Placeholder 2"/>
          <p:cNvSpPr>
            <a:spLocks noGrp="1"/>
          </p:cNvSpPr>
          <p:nvPr>
            <p:ph idx="1"/>
          </p:nvPr>
        </p:nvSpPr>
        <p:spPr>
          <a:xfrm>
            <a:off x="187890" y="1481868"/>
            <a:ext cx="8465495" cy="4525963"/>
          </a:xfrm>
        </p:spPr>
        <p:txBody>
          <a:bodyPr/>
          <a:lstStyle/>
          <a:p>
            <a:r>
              <a:rPr lang="en-US" sz="2800" b="1" dirty="0"/>
              <a:t>Mentor Training—Summer 2016—One Day</a:t>
            </a:r>
          </a:p>
          <a:p>
            <a:pPr lvl="1"/>
            <a:r>
              <a:rPr lang="en-US" sz="2800" dirty="0"/>
              <a:t> (July 18, July 19, July 27, or July 28)</a:t>
            </a:r>
          </a:p>
          <a:p>
            <a:r>
              <a:rPr lang="en-US" sz="2800" b="1" dirty="0"/>
              <a:t>Once Per Semester—three-hour session after school</a:t>
            </a:r>
          </a:p>
          <a:p>
            <a:pPr lvl="1"/>
            <a:r>
              <a:rPr lang="en-US" sz="2400" dirty="0"/>
              <a:t>Dates TBD </a:t>
            </a:r>
          </a:p>
          <a:p>
            <a:r>
              <a:rPr lang="en-US" sz="2800" b="1" dirty="0"/>
              <a:t>Once Per Semester—in-field conversation with coordinator</a:t>
            </a:r>
          </a:p>
          <a:p>
            <a:r>
              <a:rPr lang="en-US" sz="2800" b="1" dirty="0">
                <a:solidFill>
                  <a:schemeClr val="tx2"/>
                </a:solidFill>
              </a:rPr>
              <a:t>Prior to 2016-2017 school year: attend 2-day Marzano Instructional Framework Session</a:t>
            </a:r>
          </a:p>
        </p:txBody>
      </p:sp>
    </p:spTree>
    <p:extLst>
      <p:ext uri="{BB962C8B-B14F-4D97-AF65-F5344CB8AC3E}">
        <p14:creationId xmlns:p14="http://schemas.microsoft.com/office/powerpoint/2010/main" val="1695445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868" y="175601"/>
            <a:ext cx="8229600" cy="1143000"/>
          </a:xfrm>
        </p:spPr>
        <p:txBody>
          <a:bodyPr>
            <a:normAutofit fontScale="90000"/>
          </a:bodyPr>
          <a:lstStyle/>
          <a:p>
            <a:r>
              <a:rPr lang="en-US" dirty="0"/>
              <a:t>2016-2017 DMPS Coaching Program:</a:t>
            </a:r>
            <a:br>
              <a:rPr lang="en-US" dirty="0"/>
            </a:br>
            <a:r>
              <a:rPr lang="en-US" dirty="0"/>
              <a:t>Triad of Support</a:t>
            </a:r>
          </a:p>
        </p:txBody>
      </p:sp>
      <p:graphicFrame>
        <p:nvGraphicFramePr>
          <p:cNvPr id="4" name="Diagram 3"/>
          <p:cNvGraphicFramePr/>
          <p:nvPr>
            <p:extLst/>
          </p:nvPr>
        </p:nvGraphicFramePr>
        <p:xfrm>
          <a:off x="-800734" y="1318601"/>
          <a:ext cx="7263441" cy="50045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5346551" y="1864569"/>
            <a:ext cx="3711388" cy="4401205"/>
          </a:xfrm>
          <a:prstGeom prst="rect">
            <a:avLst/>
          </a:prstGeom>
          <a:noFill/>
          <a:ln>
            <a:solidFill>
              <a:schemeClr val="accent1"/>
            </a:solidFill>
          </a:ln>
        </p:spPr>
        <p:txBody>
          <a:bodyPr wrap="square" rtlCol="0">
            <a:spAutoFit/>
          </a:bodyPr>
          <a:lstStyle/>
          <a:p>
            <a:r>
              <a:rPr lang="en-US" sz="2800" dirty="0">
                <a:solidFill>
                  <a:schemeClr val="tx2"/>
                </a:solidFill>
              </a:rPr>
              <a:t>TLC Instructional Coaches who attend the training and receive support are expected to implement the TLC Instructional Coaching program and participate in the data collection process (full or half-time).</a:t>
            </a:r>
          </a:p>
        </p:txBody>
      </p:sp>
      <p:cxnSp>
        <p:nvCxnSpPr>
          <p:cNvPr id="6" name="Straight Arrow Connector 5"/>
          <p:cNvCxnSpPr/>
          <p:nvPr/>
        </p:nvCxnSpPr>
        <p:spPr>
          <a:xfrm flipH="1">
            <a:off x="1925619" y="2987953"/>
            <a:ext cx="3420934" cy="166935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80752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DMPS Vision for our TLC System</a:t>
            </a:r>
          </a:p>
        </p:txBody>
      </p:sp>
      <p:sp>
        <p:nvSpPr>
          <p:cNvPr id="5" name="Content Placeholder 4"/>
          <p:cNvSpPr>
            <a:spLocks noGrp="1"/>
          </p:cNvSpPr>
          <p:nvPr>
            <p:ph idx="1"/>
          </p:nvPr>
        </p:nvSpPr>
        <p:spPr/>
        <p:txBody>
          <a:bodyPr/>
          <a:lstStyle/>
          <a:p>
            <a:pPr marL="4572" indent="0" algn="ctr">
              <a:buNone/>
            </a:pPr>
            <a:r>
              <a:rPr lang="en-US" dirty="0"/>
              <a:t>Recognize and reward Teacher Leaders’ contributions to instructional improvement </a:t>
            </a:r>
            <a:r>
              <a:rPr lang="en-US" i="1" dirty="0"/>
              <a:t>and</a:t>
            </a:r>
            <a:r>
              <a:rPr lang="en-US" dirty="0"/>
              <a:t> to expand their influence and numbers in helping peers refine and improve their practices in the classroom through job-embedded professional development.</a:t>
            </a:r>
          </a:p>
        </p:txBody>
      </p:sp>
    </p:spTree>
    <p:extLst>
      <p:ext uri="{BB962C8B-B14F-4D97-AF65-F5344CB8AC3E}">
        <p14:creationId xmlns:p14="http://schemas.microsoft.com/office/powerpoint/2010/main" val="40526739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868" y="175601"/>
            <a:ext cx="8229600" cy="1143000"/>
          </a:xfrm>
        </p:spPr>
        <p:txBody>
          <a:bodyPr>
            <a:normAutofit fontScale="90000"/>
          </a:bodyPr>
          <a:lstStyle/>
          <a:p>
            <a:r>
              <a:rPr lang="en-US" dirty="0"/>
              <a:t>2016-2017 DMPS Coaching Program:</a:t>
            </a:r>
            <a:br>
              <a:rPr lang="en-US" dirty="0"/>
            </a:br>
            <a:r>
              <a:rPr lang="en-US" dirty="0"/>
              <a:t>Beginning Teacher Support</a:t>
            </a:r>
          </a:p>
        </p:txBody>
      </p:sp>
      <p:sp>
        <p:nvSpPr>
          <p:cNvPr id="3" name="Content Placeholder 2"/>
          <p:cNvSpPr>
            <a:spLocks noGrp="1"/>
          </p:cNvSpPr>
          <p:nvPr>
            <p:ph idx="1"/>
          </p:nvPr>
        </p:nvSpPr>
        <p:spPr>
          <a:xfrm>
            <a:off x="232525" y="1417638"/>
            <a:ext cx="8229600" cy="4525963"/>
          </a:xfrm>
        </p:spPr>
        <p:txBody>
          <a:bodyPr/>
          <a:lstStyle/>
          <a:p>
            <a:pPr marL="1588" indent="0">
              <a:buNone/>
            </a:pPr>
            <a:r>
              <a:rPr lang="en-US" dirty="0"/>
              <a:t>Beginning Teachers: Triad Support</a:t>
            </a:r>
          </a:p>
        </p:txBody>
      </p:sp>
      <p:graphicFrame>
        <p:nvGraphicFramePr>
          <p:cNvPr id="4" name="Diagram 3"/>
          <p:cNvGraphicFramePr/>
          <p:nvPr>
            <p:extLst>
              <p:ext uri="{D42A27DB-BD31-4B8C-83A1-F6EECF244321}">
                <p14:modId xmlns:p14="http://schemas.microsoft.com/office/powerpoint/2010/main" val="3402460163"/>
              </p:ext>
            </p:extLst>
          </p:nvPr>
        </p:nvGraphicFramePr>
        <p:xfrm>
          <a:off x="1842545" y="2440319"/>
          <a:ext cx="5055909" cy="32551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Line Callout 1 4"/>
          <p:cNvSpPr/>
          <p:nvPr/>
        </p:nvSpPr>
        <p:spPr>
          <a:xfrm>
            <a:off x="6221690" y="1906230"/>
            <a:ext cx="2691353" cy="2168164"/>
          </a:xfrm>
          <a:prstGeom prst="borderCallout1">
            <a:avLst>
              <a:gd name="adj1" fmla="val 18750"/>
              <a:gd name="adj2" fmla="val -8333"/>
              <a:gd name="adj3" fmla="val 121196"/>
              <a:gd name="adj4" fmla="val -32729"/>
            </a:avLst>
          </a:prstGeom>
          <a:ln>
            <a:solidFill>
              <a:schemeClr val="accent3"/>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en-US" sz="3200" dirty="0"/>
              <a:t>Full Time Classroom Teacher</a:t>
            </a:r>
          </a:p>
        </p:txBody>
      </p:sp>
      <p:grpSp>
        <p:nvGrpSpPr>
          <p:cNvPr id="14" name="Group 13"/>
          <p:cNvGrpSpPr/>
          <p:nvPr/>
        </p:nvGrpSpPr>
        <p:grpSpPr>
          <a:xfrm>
            <a:off x="90867" y="2069117"/>
            <a:ext cx="4712086" cy="3223004"/>
            <a:chOff x="86157" y="2014822"/>
            <a:chExt cx="4712086" cy="3223004"/>
          </a:xfrm>
        </p:grpSpPr>
        <p:sp>
          <p:nvSpPr>
            <p:cNvPr id="7" name="Line Callout 1 6"/>
            <p:cNvSpPr/>
            <p:nvPr/>
          </p:nvSpPr>
          <p:spPr>
            <a:xfrm>
              <a:off x="86157" y="2014822"/>
              <a:ext cx="2331565" cy="3223004"/>
            </a:xfrm>
            <a:prstGeom prst="borderCallout1">
              <a:avLst>
                <a:gd name="adj1" fmla="val 14789"/>
                <a:gd name="adj2" fmla="val 104470"/>
                <a:gd name="adj3" fmla="val 52518"/>
                <a:gd name="adj4" fmla="val 131479"/>
              </a:avLst>
            </a:prstGeom>
            <a:solidFill>
              <a:schemeClr val="accent2"/>
            </a:solidFill>
            <a:ln>
              <a:solidFill>
                <a:schemeClr val="accent2"/>
              </a:solidFill>
            </a:ln>
          </p:spPr>
          <p:style>
            <a:lnRef idx="3">
              <a:schemeClr val="lt1"/>
            </a:lnRef>
            <a:fillRef idx="1">
              <a:schemeClr val="accent2"/>
            </a:fillRef>
            <a:effectRef idx="1">
              <a:schemeClr val="accent2"/>
            </a:effectRef>
            <a:fontRef idx="minor">
              <a:schemeClr val="lt1"/>
            </a:fontRef>
          </p:style>
          <p:txBody>
            <a:bodyPr rtlCol="0" anchor="ctr"/>
            <a:lstStyle/>
            <a:p>
              <a:r>
                <a:rPr lang="en-US" sz="2400" dirty="0"/>
                <a:t>IC and Mentor work together to support the Beginning Teacher.</a:t>
              </a:r>
            </a:p>
            <a:p>
              <a:endParaRPr lang="en-US" sz="2400" dirty="0"/>
            </a:p>
          </p:txBody>
        </p:sp>
        <p:cxnSp>
          <p:nvCxnSpPr>
            <p:cNvPr id="9" name="Straight Connector 8"/>
            <p:cNvCxnSpPr/>
            <p:nvPr/>
          </p:nvCxnSpPr>
          <p:spPr>
            <a:xfrm>
              <a:off x="2828041" y="2446830"/>
              <a:ext cx="1970202" cy="2025847"/>
            </a:xfrm>
            <a:prstGeom prst="line">
              <a:avLst/>
            </a:prstGeom>
            <a:ln/>
          </p:spPr>
          <p:style>
            <a:lnRef idx="3">
              <a:schemeClr val="accent2"/>
            </a:lnRef>
            <a:fillRef idx="0">
              <a:schemeClr val="accent2"/>
            </a:fillRef>
            <a:effectRef idx="2">
              <a:schemeClr val="accent2"/>
            </a:effectRef>
            <a:fontRef idx="minor">
              <a:schemeClr val="tx1"/>
            </a:fontRef>
          </p:style>
        </p:cxnSp>
      </p:grpSp>
      <p:sp>
        <p:nvSpPr>
          <p:cNvPr id="6" name="Line Callout 1 5"/>
          <p:cNvSpPr/>
          <p:nvPr/>
        </p:nvSpPr>
        <p:spPr>
          <a:xfrm>
            <a:off x="6124813" y="1396220"/>
            <a:ext cx="2885105" cy="4938192"/>
          </a:xfrm>
          <a:prstGeom prst="borderCallout1">
            <a:avLst>
              <a:gd name="adj1" fmla="val 18750"/>
              <a:gd name="adj2" fmla="val -8333"/>
              <a:gd name="adj3" fmla="val 30076"/>
              <a:gd name="adj4" fmla="val -28178"/>
            </a:avLst>
          </a:prstGeom>
          <a:solidFill>
            <a:schemeClr val="accent1"/>
          </a:solidFill>
          <a:ln>
            <a:solidFill>
              <a:schemeClr val="tx2"/>
            </a:solidFill>
          </a:ln>
        </p:spPr>
        <p:style>
          <a:lnRef idx="3">
            <a:schemeClr val="lt1"/>
          </a:lnRef>
          <a:fillRef idx="1">
            <a:schemeClr val="accent1"/>
          </a:fillRef>
          <a:effectRef idx="1">
            <a:schemeClr val="accent1"/>
          </a:effectRef>
          <a:fontRef idx="minor">
            <a:schemeClr val="lt1"/>
          </a:fontRef>
        </p:style>
        <p:txBody>
          <a:bodyPr rtlCol="0" anchor="ctr"/>
          <a:lstStyle/>
          <a:p>
            <a:r>
              <a:rPr lang="en-US" dirty="0"/>
              <a:t>Triad Work:</a:t>
            </a:r>
          </a:p>
          <a:p>
            <a:pPr marL="285750" indent="-285750">
              <a:buFontTx/>
              <a:buChar char="-"/>
            </a:pPr>
            <a:r>
              <a:rPr lang="en-US" dirty="0"/>
              <a:t>Growth Plan on Signature Elements</a:t>
            </a:r>
          </a:p>
          <a:p>
            <a:pPr marL="285750" indent="-285750">
              <a:buFontTx/>
              <a:buChar char="-"/>
            </a:pPr>
            <a:endParaRPr lang="en-US" dirty="0"/>
          </a:p>
          <a:p>
            <a:r>
              <a:rPr lang="en-US" dirty="0"/>
              <a:t>Mentor and Instructional Coach Support the Beginning Teacher:</a:t>
            </a:r>
          </a:p>
          <a:p>
            <a:pPr marL="285750" indent="-285750">
              <a:buFontTx/>
              <a:buChar char="-"/>
            </a:pPr>
            <a:r>
              <a:rPr lang="en-US" dirty="0"/>
              <a:t>Interactions</a:t>
            </a:r>
          </a:p>
          <a:p>
            <a:pPr marL="285750" indent="-285750">
              <a:buFontTx/>
              <a:buChar char="-"/>
            </a:pPr>
            <a:r>
              <a:rPr lang="en-US" dirty="0"/>
              <a:t>Observations</a:t>
            </a:r>
          </a:p>
          <a:p>
            <a:pPr marL="285750" indent="-285750">
              <a:buFontTx/>
              <a:buChar char="-"/>
            </a:pPr>
            <a:r>
              <a:rPr lang="en-US" dirty="0"/>
              <a:t>Co-planning</a:t>
            </a:r>
          </a:p>
          <a:p>
            <a:pPr marL="285750" indent="-285750">
              <a:buFontTx/>
              <a:buChar char="-"/>
            </a:pPr>
            <a:r>
              <a:rPr lang="en-US" dirty="0"/>
              <a:t>Reflection</a:t>
            </a:r>
          </a:p>
          <a:p>
            <a:pPr marL="285750" indent="-285750">
              <a:buFontTx/>
              <a:buChar char="-"/>
            </a:pPr>
            <a:endParaRPr lang="en-US" dirty="0"/>
          </a:p>
          <a:p>
            <a:r>
              <a:rPr lang="en-US" dirty="0"/>
              <a:t>Rationale:</a:t>
            </a:r>
          </a:p>
          <a:p>
            <a:pPr marL="285750" indent="-285750">
              <a:buFontTx/>
              <a:buChar char="-"/>
            </a:pPr>
            <a:r>
              <a:rPr lang="en-US" dirty="0"/>
              <a:t>Flexible support for the school</a:t>
            </a:r>
          </a:p>
          <a:p>
            <a:pPr marL="285750" indent="-285750">
              <a:buFontTx/>
              <a:buChar char="-"/>
            </a:pPr>
            <a:r>
              <a:rPr lang="en-US" dirty="0"/>
              <a:t>Increases frequency for beginning teachers</a:t>
            </a:r>
          </a:p>
          <a:p>
            <a:pPr marL="285750" indent="-285750">
              <a:buFontTx/>
              <a:buChar char="-"/>
            </a:pPr>
            <a:endParaRPr lang="en-US" dirty="0"/>
          </a:p>
        </p:txBody>
      </p:sp>
      <p:sp>
        <p:nvSpPr>
          <p:cNvPr id="10" name="Horizontal Scroll 9"/>
          <p:cNvSpPr/>
          <p:nvPr/>
        </p:nvSpPr>
        <p:spPr>
          <a:xfrm>
            <a:off x="513152" y="3532856"/>
            <a:ext cx="7714695" cy="1083076"/>
          </a:xfrm>
          <a:prstGeom prst="horizont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3200" dirty="0"/>
              <a:t>Collaborative and cohesive coaching</a:t>
            </a:r>
          </a:p>
        </p:txBody>
      </p:sp>
    </p:spTree>
    <p:extLst>
      <p:ext uri="{BB962C8B-B14F-4D97-AF65-F5344CB8AC3E}">
        <p14:creationId xmlns:p14="http://schemas.microsoft.com/office/powerpoint/2010/main" val="1710607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hidden"/>
                                      </p:to>
                                    </p:set>
                                  </p:childTnLst>
                                </p:cTn>
                              </p:par>
                              <p:par>
                                <p:cTn id="13" presetID="2" presetClass="entr" presetSubtype="4"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ppt_x"/>
                                          </p:val>
                                        </p:tav>
                                        <p:tav tm="100000">
                                          <p:val>
                                            <p:strVal val="#ppt_x"/>
                                          </p:val>
                                        </p:tav>
                                      </p:tavLst>
                                    </p:anim>
                                    <p:anim calcmode="lin" valueType="num">
                                      <p:cBhvr additive="base">
                                        <p:cTn id="1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nodeType="clickEffect">
                                  <p:stCondLst>
                                    <p:cond delay="0"/>
                                  </p:stCondLst>
                                  <p:childTnLst>
                                    <p:set>
                                      <p:cBhvr>
                                        <p:cTn id="20" dur="1" fill="hold">
                                          <p:stCondLst>
                                            <p:cond delay="0"/>
                                          </p:stCondLst>
                                        </p:cTn>
                                        <p:tgtEl>
                                          <p:spTgt spid="14"/>
                                        </p:tgtEl>
                                        <p:attrNameLst>
                                          <p:attrName>style.visibility</p:attrName>
                                        </p:attrNameLst>
                                      </p:cBhvr>
                                      <p:to>
                                        <p:strVal val="hidden"/>
                                      </p:to>
                                    </p:set>
                                  </p:childTnLst>
                                </p:cTn>
                              </p:par>
                              <p:par>
                                <p:cTn id="21" presetID="2" presetClass="entr" presetSubtype="4"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6"/>
                                        </p:tgtEl>
                                        <p:attrNameLst>
                                          <p:attrName>style.visibility</p:attrName>
                                        </p:attrNameLst>
                                      </p:cBhvr>
                                      <p:to>
                                        <p:strVal val="hidden"/>
                                      </p:to>
                                    </p:set>
                                  </p:childTnLst>
                                </p:cTn>
                              </p:par>
                              <p:par>
                                <p:cTn id="29" presetID="2" presetClass="entr" presetSubtype="4"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Cycles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4770429"/>
              </p:ext>
            </p:extLst>
          </p:nvPr>
        </p:nvGraphicFramePr>
        <p:xfrm>
          <a:off x="1" y="77637"/>
          <a:ext cx="9144000" cy="6780363"/>
        </p:xfrm>
        <a:graphic>
          <a:graphicData uri="http://schemas.openxmlformats.org/drawingml/2006/table">
            <a:tbl>
              <a:tblPr firstRow="1" firstCol="1" bandRow="1">
                <a:tableStyleId>{5C22544A-7EE6-4342-B048-85BDC9FD1C3A}</a:tableStyleId>
              </a:tblPr>
              <a:tblGrid>
                <a:gridCol w="3181920">
                  <a:extLst>
                    <a:ext uri="{9D8B030D-6E8A-4147-A177-3AD203B41FA5}">
                      <a16:colId xmlns="" xmlns:a16="http://schemas.microsoft.com/office/drawing/2014/main" val="20000"/>
                    </a:ext>
                  </a:extLst>
                </a:gridCol>
                <a:gridCol w="1986467">
                  <a:extLst>
                    <a:ext uri="{9D8B030D-6E8A-4147-A177-3AD203B41FA5}">
                      <a16:colId xmlns="" xmlns:a16="http://schemas.microsoft.com/office/drawing/2014/main" val="20001"/>
                    </a:ext>
                  </a:extLst>
                </a:gridCol>
                <a:gridCol w="1986467">
                  <a:extLst>
                    <a:ext uri="{9D8B030D-6E8A-4147-A177-3AD203B41FA5}">
                      <a16:colId xmlns="" xmlns:a16="http://schemas.microsoft.com/office/drawing/2014/main" val="20002"/>
                    </a:ext>
                  </a:extLst>
                </a:gridCol>
                <a:gridCol w="1989146">
                  <a:extLst>
                    <a:ext uri="{9D8B030D-6E8A-4147-A177-3AD203B41FA5}">
                      <a16:colId xmlns="" xmlns:a16="http://schemas.microsoft.com/office/drawing/2014/main" val="20003"/>
                    </a:ext>
                  </a:extLst>
                </a:gridCol>
              </a:tblGrid>
              <a:tr h="579917">
                <a:tc gridSpan="4">
                  <a:txBody>
                    <a:bodyPr/>
                    <a:lstStyle/>
                    <a:p>
                      <a:pPr marL="0" marR="0" algn="ctr">
                        <a:lnSpc>
                          <a:spcPts val="1400"/>
                        </a:lnSpc>
                        <a:spcBef>
                          <a:spcPts val="0"/>
                        </a:spcBef>
                        <a:spcAft>
                          <a:spcPts val="0"/>
                        </a:spcAft>
                      </a:pPr>
                      <a:r>
                        <a:rPr lang="en-US" sz="3200" dirty="0">
                          <a:effectLst/>
                        </a:rPr>
                        <a:t>2016-2017 Learning Cycle Options</a:t>
                      </a:r>
                      <a:endParaRPr lang="en-US" sz="24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469984">
                <a:tc>
                  <a:txBody>
                    <a:bodyPr/>
                    <a:lstStyle/>
                    <a:p>
                      <a:pPr marL="0" marR="0" algn="ctr">
                        <a:lnSpc>
                          <a:spcPts val="14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tc>
                  <a:txBody>
                    <a:bodyPr/>
                    <a:lstStyle/>
                    <a:p>
                      <a:pPr marL="0" marR="0" algn="ctr">
                        <a:lnSpc>
                          <a:spcPts val="1400"/>
                        </a:lnSpc>
                        <a:spcBef>
                          <a:spcPts val="0"/>
                        </a:spcBef>
                        <a:spcAft>
                          <a:spcPts val="0"/>
                        </a:spcAft>
                      </a:pPr>
                      <a:r>
                        <a:rPr lang="en-US" sz="2400" b="1" dirty="0">
                          <a:effectLst/>
                        </a:rPr>
                        <a:t>7 Week Cycle</a:t>
                      </a:r>
                      <a:endParaRPr lang="en-US" sz="24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tc>
                  <a:txBody>
                    <a:bodyPr/>
                    <a:lstStyle/>
                    <a:p>
                      <a:pPr marL="0" marR="0" algn="ctr">
                        <a:lnSpc>
                          <a:spcPts val="1400"/>
                        </a:lnSpc>
                        <a:spcBef>
                          <a:spcPts val="0"/>
                        </a:spcBef>
                        <a:spcAft>
                          <a:spcPts val="0"/>
                        </a:spcAft>
                      </a:pPr>
                      <a:r>
                        <a:rPr lang="en-US" sz="2400" b="1" dirty="0">
                          <a:effectLst/>
                        </a:rPr>
                        <a:t>6 Week Cycle</a:t>
                      </a:r>
                      <a:endParaRPr lang="en-US" sz="24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tc>
                  <a:txBody>
                    <a:bodyPr/>
                    <a:lstStyle/>
                    <a:p>
                      <a:pPr marL="0" marR="0" algn="ctr">
                        <a:lnSpc>
                          <a:spcPts val="1400"/>
                        </a:lnSpc>
                        <a:spcBef>
                          <a:spcPts val="0"/>
                        </a:spcBef>
                        <a:spcAft>
                          <a:spcPts val="0"/>
                        </a:spcAft>
                      </a:pPr>
                      <a:r>
                        <a:rPr lang="en-US" sz="2400" b="1" dirty="0">
                          <a:effectLst/>
                        </a:rPr>
                        <a:t>5 Week Cycle</a:t>
                      </a:r>
                      <a:endParaRPr lang="en-US" sz="24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extLst>
                  <a:ext uri="{0D108BD9-81ED-4DB2-BD59-A6C34878D82A}">
                    <a16:rowId xmlns="" xmlns:a16="http://schemas.microsoft.com/office/drawing/2014/main" val="10001"/>
                  </a:ext>
                </a:extLst>
              </a:tr>
              <a:tr h="636718">
                <a:tc>
                  <a:txBody>
                    <a:bodyPr/>
                    <a:lstStyle/>
                    <a:p>
                      <a:pPr marL="0" marR="0" algn="ctr">
                        <a:lnSpc>
                          <a:spcPts val="1400"/>
                        </a:lnSpc>
                        <a:spcBef>
                          <a:spcPts val="0"/>
                        </a:spcBef>
                        <a:spcAft>
                          <a:spcPts val="0"/>
                        </a:spcAft>
                      </a:pPr>
                      <a:r>
                        <a:rPr lang="en-US" sz="2000" dirty="0">
                          <a:effectLst/>
                        </a:rPr>
                        <a:t>Building Support</a:t>
                      </a:r>
                      <a:endParaRPr lang="en-US" sz="20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ctr"/>
                </a:tc>
                <a:tc>
                  <a:txBody>
                    <a:bodyPr/>
                    <a:lstStyle/>
                    <a:p>
                      <a:pPr marL="0" marR="0" algn="ctr">
                        <a:lnSpc>
                          <a:spcPts val="1400"/>
                        </a:lnSpc>
                        <a:spcBef>
                          <a:spcPts val="0"/>
                        </a:spcBef>
                        <a:spcAft>
                          <a:spcPts val="0"/>
                        </a:spcAft>
                      </a:pPr>
                      <a:r>
                        <a:rPr lang="en-US" sz="1800" b="1">
                          <a:effectLst/>
                        </a:rPr>
                        <a:t>Aug 24 – Sept 2</a:t>
                      </a:r>
                      <a:endParaRPr lang="en-US" sz="1800" b="1">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tc>
                  <a:txBody>
                    <a:bodyPr/>
                    <a:lstStyle/>
                    <a:p>
                      <a:pPr marL="0" marR="0" algn="ctr">
                        <a:lnSpc>
                          <a:spcPts val="1400"/>
                        </a:lnSpc>
                        <a:spcBef>
                          <a:spcPts val="0"/>
                        </a:spcBef>
                        <a:spcAft>
                          <a:spcPts val="0"/>
                        </a:spcAft>
                      </a:pPr>
                      <a:r>
                        <a:rPr lang="en-US" sz="1800" b="1" dirty="0">
                          <a:effectLst/>
                        </a:rPr>
                        <a:t>Aug 24 – Sept 2</a:t>
                      </a:r>
                      <a:endParaRPr lang="en-US" sz="18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tc>
                  <a:txBody>
                    <a:bodyPr/>
                    <a:lstStyle/>
                    <a:p>
                      <a:pPr marL="0" marR="0" algn="ctr">
                        <a:lnSpc>
                          <a:spcPts val="1400"/>
                        </a:lnSpc>
                        <a:spcBef>
                          <a:spcPts val="0"/>
                        </a:spcBef>
                        <a:spcAft>
                          <a:spcPts val="0"/>
                        </a:spcAft>
                      </a:pPr>
                      <a:r>
                        <a:rPr lang="en-US" sz="1800" b="1" dirty="0">
                          <a:effectLst/>
                        </a:rPr>
                        <a:t>Aug 24 – Sept 2</a:t>
                      </a:r>
                      <a:endParaRPr lang="en-US" sz="18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extLst>
                  <a:ext uri="{0D108BD9-81ED-4DB2-BD59-A6C34878D82A}">
                    <a16:rowId xmlns="" xmlns:a16="http://schemas.microsoft.com/office/drawing/2014/main" val="10002"/>
                  </a:ext>
                </a:extLst>
              </a:tr>
              <a:tr h="636718">
                <a:tc>
                  <a:txBody>
                    <a:bodyPr/>
                    <a:lstStyle/>
                    <a:p>
                      <a:pPr marL="0" marR="0" algn="ctr">
                        <a:lnSpc>
                          <a:spcPts val="1400"/>
                        </a:lnSpc>
                        <a:spcBef>
                          <a:spcPts val="0"/>
                        </a:spcBef>
                        <a:spcAft>
                          <a:spcPts val="0"/>
                        </a:spcAft>
                      </a:pPr>
                      <a:r>
                        <a:rPr lang="en-US" sz="2000" dirty="0">
                          <a:effectLst/>
                        </a:rPr>
                        <a:t>Learning Cycle 1</a:t>
                      </a:r>
                      <a:endParaRPr lang="en-US" sz="20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ctr"/>
                </a:tc>
                <a:tc>
                  <a:txBody>
                    <a:bodyPr/>
                    <a:lstStyle/>
                    <a:p>
                      <a:pPr marL="0" marR="0" algn="ctr">
                        <a:lnSpc>
                          <a:spcPts val="1400"/>
                        </a:lnSpc>
                        <a:spcBef>
                          <a:spcPts val="0"/>
                        </a:spcBef>
                        <a:spcAft>
                          <a:spcPts val="0"/>
                        </a:spcAft>
                      </a:pPr>
                      <a:r>
                        <a:rPr lang="en-US" sz="1800" b="1" dirty="0">
                          <a:effectLst/>
                        </a:rPr>
                        <a:t>Sept 6 – Oct 21</a:t>
                      </a:r>
                      <a:endParaRPr lang="en-US" sz="18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tc>
                  <a:txBody>
                    <a:bodyPr/>
                    <a:lstStyle/>
                    <a:p>
                      <a:pPr marL="0" marR="0" algn="ctr">
                        <a:lnSpc>
                          <a:spcPts val="1400"/>
                        </a:lnSpc>
                        <a:spcBef>
                          <a:spcPts val="0"/>
                        </a:spcBef>
                        <a:spcAft>
                          <a:spcPts val="0"/>
                        </a:spcAft>
                      </a:pPr>
                      <a:r>
                        <a:rPr lang="en-US" sz="1800" b="1" dirty="0">
                          <a:effectLst/>
                        </a:rPr>
                        <a:t>Sept 6 – Oct 14</a:t>
                      </a:r>
                      <a:endParaRPr lang="en-US" sz="18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tc>
                  <a:txBody>
                    <a:bodyPr/>
                    <a:lstStyle/>
                    <a:p>
                      <a:pPr marL="0" marR="0" algn="ctr">
                        <a:lnSpc>
                          <a:spcPts val="1400"/>
                        </a:lnSpc>
                        <a:spcBef>
                          <a:spcPts val="0"/>
                        </a:spcBef>
                        <a:spcAft>
                          <a:spcPts val="0"/>
                        </a:spcAft>
                      </a:pPr>
                      <a:r>
                        <a:rPr lang="en-US" sz="1800" b="1" dirty="0">
                          <a:effectLst/>
                        </a:rPr>
                        <a:t>Sept 6 – Oct 7</a:t>
                      </a:r>
                      <a:endParaRPr lang="en-US" sz="18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extLst>
                  <a:ext uri="{0D108BD9-81ED-4DB2-BD59-A6C34878D82A}">
                    <a16:rowId xmlns="" xmlns:a16="http://schemas.microsoft.com/office/drawing/2014/main" val="10003"/>
                  </a:ext>
                </a:extLst>
              </a:tr>
              <a:tr h="636718">
                <a:tc>
                  <a:txBody>
                    <a:bodyPr/>
                    <a:lstStyle/>
                    <a:p>
                      <a:pPr marL="0" marR="0" algn="ctr">
                        <a:lnSpc>
                          <a:spcPts val="1400"/>
                        </a:lnSpc>
                        <a:spcBef>
                          <a:spcPts val="0"/>
                        </a:spcBef>
                        <a:spcAft>
                          <a:spcPts val="0"/>
                        </a:spcAft>
                      </a:pPr>
                      <a:r>
                        <a:rPr lang="en-US" sz="2000" dirty="0">
                          <a:effectLst/>
                        </a:rPr>
                        <a:t>Coach PD/Triad Focus</a:t>
                      </a:r>
                      <a:endParaRPr lang="en-US" sz="20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ctr"/>
                </a:tc>
                <a:tc>
                  <a:txBody>
                    <a:bodyPr/>
                    <a:lstStyle/>
                    <a:p>
                      <a:pPr marL="0" marR="0" algn="ctr">
                        <a:lnSpc>
                          <a:spcPts val="1400"/>
                        </a:lnSpc>
                        <a:spcBef>
                          <a:spcPts val="0"/>
                        </a:spcBef>
                        <a:spcAft>
                          <a:spcPts val="0"/>
                        </a:spcAft>
                      </a:pPr>
                      <a:r>
                        <a:rPr lang="en-US" sz="1800" b="1" dirty="0">
                          <a:effectLst/>
                        </a:rPr>
                        <a:t>Oct 24 – Oct 28</a:t>
                      </a:r>
                      <a:endParaRPr lang="en-US" sz="18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tc>
                  <a:txBody>
                    <a:bodyPr/>
                    <a:lstStyle/>
                    <a:p>
                      <a:pPr marL="0" marR="0" algn="ctr">
                        <a:lnSpc>
                          <a:spcPts val="1400"/>
                        </a:lnSpc>
                        <a:spcBef>
                          <a:spcPts val="0"/>
                        </a:spcBef>
                        <a:spcAft>
                          <a:spcPts val="0"/>
                        </a:spcAft>
                      </a:pPr>
                      <a:r>
                        <a:rPr lang="en-US" sz="1800" b="1" dirty="0">
                          <a:effectLst/>
                        </a:rPr>
                        <a:t>Oct 17 – Oct 28</a:t>
                      </a:r>
                      <a:endParaRPr lang="en-US" sz="18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tc>
                  <a:txBody>
                    <a:bodyPr/>
                    <a:lstStyle/>
                    <a:p>
                      <a:pPr marL="0" marR="0" algn="ctr">
                        <a:lnSpc>
                          <a:spcPts val="1400"/>
                        </a:lnSpc>
                        <a:spcBef>
                          <a:spcPts val="0"/>
                        </a:spcBef>
                        <a:spcAft>
                          <a:spcPts val="0"/>
                        </a:spcAft>
                      </a:pPr>
                      <a:r>
                        <a:rPr lang="en-US" sz="1800" b="1" dirty="0">
                          <a:effectLst/>
                        </a:rPr>
                        <a:t>Oct 10 – Oct 28</a:t>
                      </a:r>
                      <a:endParaRPr lang="en-US" sz="18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extLst>
                  <a:ext uri="{0D108BD9-81ED-4DB2-BD59-A6C34878D82A}">
                    <a16:rowId xmlns="" xmlns:a16="http://schemas.microsoft.com/office/drawing/2014/main" val="10004"/>
                  </a:ext>
                </a:extLst>
              </a:tr>
              <a:tr h="636718">
                <a:tc>
                  <a:txBody>
                    <a:bodyPr/>
                    <a:lstStyle/>
                    <a:p>
                      <a:pPr marL="0" marR="0" algn="ctr">
                        <a:lnSpc>
                          <a:spcPts val="1400"/>
                        </a:lnSpc>
                        <a:spcBef>
                          <a:spcPts val="0"/>
                        </a:spcBef>
                        <a:spcAft>
                          <a:spcPts val="0"/>
                        </a:spcAft>
                      </a:pPr>
                      <a:r>
                        <a:rPr lang="en-US" sz="2000" dirty="0">
                          <a:effectLst/>
                        </a:rPr>
                        <a:t>Learning Cycle 2</a:t>
                      </a:r>
                      <a:endParaRPr lang="en-US" sz="20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ctr"/>
                </a:tc>
                <a:tc>
                  <a:txBody>
                    <a:bodyPr/>
                    <a:lstStyle/>
                    <a:p>
                      <a:pPr marL="0" marR="0" algn="ctr">
                        <a:lnSpc>
                          <a:spcPts val="1400"/>
                        </a:lnSpc>
                        <a:spcBef>
                          <a:spcPts val="0"/>
                        </a:spcBef>
                        <a:spcAft>
                          <a:spcPts val="0"/>
                        </a:spcAft>
                      </a:pPr>
                      <a:r>
                        <a:rPr lang="en-US" sz="1800" b="1">
                          <a:effectLst/>
                        </a:rPr>
                        <a:t>Oct 31 – Dec 22</a:t>
                      </a:r>
                      <a:endParaRPr lang="en-US" sz="1800" b="1">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tc>
                  <a:txBody>
                    <a:bodyPr/>
                    <a:lstStyle/>
                    <a:p>
                      <a:pPr marL="0" marR="0" algn="ctr">
                        <a:lnSpc>
                          <a:spcPts val="1400"/>
                        </a:lnSpc>
                        <a:spcBef>
                          <a:spcPts val="0"/>
                        </a:spcBef>
                        <a:spcAft>
                          <a:spcPts val="0"/>
                        </a:spcAft>
                      </a:pPr>
                      <a:r>
                        <a:rPr lang="en-US" sz="1800" b="1" dirty="0">
                          <a:effectLst/>
                        </a:rPr>
                        <a:t>Oct 31 – Dec 16</a:t>
                      </a:r>
                      <a:endParaRPr lang="en-US" sz="18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tc>
                  <a:txBody>
                    <a:bodyPr/>
                    <a:lstStyle/>
                    <a:p>
                      <a:pPr marL="0" marR="0" algn="ctr">
                        <a:lnSpc>
                          <a:spcPts val="1400"/>
                        </a:lnSpc>
                        <a:spcBef>
                          <a:spcPts val="0"/>
                        </a:spcBef>
                        <a:spcAft>
                          <a:spcPts val="0"/>
                        </a:spcAft>
                      </a:pPr>
                      <a:r>
                        <a:rPr lang="en-US" sz="1800" b="1" dirty="0">
                          <a:effectLst/>
                        </a:rPr>
                        <a:t>Oct 31 – Dec 9</a:t>
                      </a:r>
                      <a:endParaRPr lang="en-US" sz="18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extLst>
                  <a:ext uri="{0D108BD9-81ED-4DB2-BD59-A6C34878D82A}">
                    <a16:rowId xmlns="" xmlns:a16="http://schemas.microsoft.com/office/drawing/2014/main" val="10005"/>
                  </a:ext>
                </a:extLst>
              </a:tr>
              <a:tr h="636718">
                <a:tc>
                  <a:txBody>
                    <a:bodyPr/>
                    <a:lstStyle/>
                    <a:p>
                      <a:pPr marL="0" marR="0" algn="ctr">
                        <a:lnSpc>
                          <a:spcPts val="1400"/>
                        </a:lnSpc>
                        <a:spcBef>
                          <a:spcPts val="0"/>
                        </a:spcBef>
                        <a:spcAft>
                          <a:spcPts val="0"/>
                        </a:spcAft>
                      </a:pPr>
                      <a:r>
                        <a:rPr lang="en-US" sz="2000" dirty="0">
                          <a:effectLst/>
                        </a:rPr>
                        <a:t>Coach PD/Triad Focus</a:t>
                      </a:r>
                      <a:endParaRPr lang="en-US" sz="20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ctr"/>
                </a:tc>
                <a:tc>
                  <a:txBody>
                    <a:bodyPr/>
                    <a:lstStyle/>
                    <a:p>
                      <a:pPr marL="0" marR="0" algn="ctr">
                        <a:lnSpc>
                          <a:spcPts val="1400"/>
                        </a:lnSpc>
                        <a:spcBef>
                          <a:spcPts val="0"/>
                        </a:spcBef>
                        <a:spcAft>
                          <a:spcPts val="0"/>
                        </a:spcAft>
                      </a:pPr>
                      <a:r>
                        <a:rPr lang="en-US" sz="1800" b="1">
                          <a:effectLst/>
                        </a:rPr>
                        <a:t>Jan 3 – Jan 13</a:t>
                      </a:r>
                      <a:endParaRPr lang="en-US" sz="1800" b="1">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tc>
                  <a:txBody>
                    <a:bodyPr/>
                    <a:lstStyle/>
                    <a:p>
                      <a:pPr marL="0" marR="0" algn="ctr">
                        <a:lnSpc>
                          <a:spcPts val="1400"/>
                        </a:lnSpc>
                        <a:spcBef>
                          <a:spcPts val="0"/>
                        </a:spcBef>
                        <a:spcAft>
                          <a:spcPts val="0"/>
                        </a:spcAft>
                      </a:pPr>
                      <a:r>
                        <a:rPr lang="en-US" sz="1800" b="1">
                          <a:effectLst/>
                        </a:rPr>
                        <a:t>Dec 19 – Jan 13</a:t>
                      </a:r>
                      <a:endParaRPr lang="en-US" sz="1800" b="1">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tc>
                  <a:txBody>
                    <a:bodyPr/>
                    <a:lstStyle/>
                    <a:p>
                      <a:pPr marL="0" marR="0" algn="ctr">
                        <a:lnSpc>
                          <a:spcPts val="1400"/>
                        </a:lnSpc>
                        <a:spcBef>
                          <a:spcPts val="0"/>
                        </a:spcBef>
                        <a:spcAft>
                          <a:spcPts val="0"/>
                        </a:spcAft>
                      </a:pPr>
                      <a:r>
                        <a:rPr lang="en-US" sz="1800" b="1" dirty="0">
                          <a:effectLst/>
                        </a:rPr>
                        <a:t>Dec 12 – Jan 13</a:t>
                      </a:r>
                      <a:endParaRPr lang="en-US" sz="18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extLst>
                  <a:ext uri="{0D108BD9-81ED-4DB2-BD59-A6C34878D82A}">
                    <a16:rowId xmlns="" xmlns:a16="http://schemas.microsoft.com/office/drawing/2014/main" val="10006"/>
                  </a:ext>
                </a:extLst>
              </a:tr>
              <a:tr h="636718">
                <a:tc>
                  <a:txBody>
                    <a:bodyPr/>
                    <a:lstStyle/>
                    <a:p>
                      <a:pPr marL="0" marR="0" algn="ctr">
                        <a:lnSpc>
                          <a:spcPts val="1400"/>
                        </a:lnSpc>
                        <a:spcBef>
                          <a:spcPts val="0"/>
                        </a:spcBef>
                        <a:spcAft>
                          <a:spcPts val="0"/>
                        </a:spcAft>
                      </a:pPr>
                      <a:r>
                        <a:rPr lang="en-US" sz="2000" dirty="0">
                          <a:effectLst/>
                        </a:rPr>
                        <a:t>Learning Cycle 3</a:t>
                      </a:r>
                      <a:endParaRPr lang="en-US" sz="20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ctr"/>
                </a:tc>
                <a:tc>
                  <a:txBody>
                    <a:bodyPr/>
                    <a:lstStyle/>
                    <a:p>
                      <a:pPr marL="0" marR="0" algn="ctr">
                        <a:lnSpc>
                          <a:spcPts val="1400"/>
                        </a:lnSpc>
                        <a:spcBef>
                          <a:spcPts val="0"/>
                        </a:spcBef>
                        <a:spcAft>
                          <a:spcPts val="0"/>
                        </a:spcAft>
                      </a:pPr>
                      <a:r>
                        <a:rPr lang="en-US" sz="1800" b="1">
                          <a:effectLst/>
                        </a:rPr>
                        <a:t>Jan 16 – Mar 3</a:t>
                      </a:r>
                      <a:endParaRPr lang="en-US" sz="1800" b="1">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tc>
                  <a:txBody>
                    <a:bodyPr/>
                    <a:lstStyle/>
                    <a:p>
                      <a:pPr marL="0" marR="0" algn="ctr">
                        <a:lnSpc>
                          <a:spcPts val="1400"/>
                        </a:lnSpc>
                        <a:spcBef>
                          <a:spcPts val="0"/>
                        </a:spcBef>
                        <a:spcAft>
                          <a:spcPts val="0"/>
                        </a:spcAft>
                      </a:pPr>
                      <a:r>
                        <a:rPr lang="en-US" sz="1800" b="1">
                          <a:effectLst/>
                        </a:rPr>
                        <a:t>Jan 16 – Feb 24</a:t>
                      </a:r>
                      <a:endParaRPr lang="en-US" sz="1800" b="1">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tc>
                  <a:txBody>
                    <a:bodyPr/>
                    <a:lstStyle/>
                    <a:p>
                      <a:pPr marL="0" marR="0" algn="ctr">
                        <a:lnSpc>
                          <a:spcPts val="1400"/>
                        </a:lnSpc>
                        <a:spcBef>
                          <a:spcPts val="0"/>
                        </a:spcBef>
                        <a:spcAft>
                          <a:spcPts val="0"/>
                        </a:spcAft>
                      </a:pPr>
                      <a:r>
                        <a:rPr lang="en-US" sz="1800" b="1" dirty="0">
                          <a:effectLst/>
                        </a:rPr>
                        <a:t>Jan 16 – Feb 17</a:t>
                      </a:r>
                      <a:endParaRPr lang="en-US" sz="18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extLst>
                  <a:ext uri="{0D108BD9-81ED-4DB2-BD59-A6C34878D82A}">
                    <a16:rowId xmlns="" xmlns:a16="http://schemas.microsoft.com/office/drawing/2014/main" val="10007"/>
                  </a:ext>
                </a:extLst>
              </a:tr>
              <a:tr h="636718">
                <a:tc>
                  <a:txBody>
                    <a:bodyPr/>
                    <a:lstStyle/>
                    <a:p>
                      <a:pPr marL="0" marR="0" algn="ctr">
                        <a:lnSpc>
                          <a:spcPts val="1400"/>
                        </a:lnSpc>
                        <a:spcBef>
                          <a:spcPts val="0"/>
                        </a:spcBef>
                        <a:spcAft>
                          <a:spcPts val="0"/>
                        </a:spcAft>
                      </a:pPr>
                      <a:r>
                        <a:rPr lang="en-US" sz="2000" dirty="0">
                          <a:effectLst/>
                        </a:rPr>
                        <a:t>Coach PD/Triad Focus</a:t>
                      </a:r>
                      <a:endParaRPr lang="en-US" sz="20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ctr"/>
                </a:tc>
                <a:tc>
                  <a:txBody>
                    <a:bodyPr/>
                    <a:lstStyle/>
                    <a:p>
                      <a:pPr marL="0" marR="0" algn="ctr">
                        <a:lnSpc>
                          <a:spcPts val="1400"/>
                        </a:lnSpc>
                        <a:spcBef>
                          <a:spcPts val="0"/>
                        </a:spcBef>
                        <a:spcAft>
                          <a:spcPts val="0"/>
                        </a:spcAft>
                      </a:pPr>
                      <a:r>
                        <a:rPr lang="en-US" sz="1800" b="1">
                          <a:effectLst/>
                        </a:rPr>
                        <a:t>Mar 6 – Mar 9</a:t>
                      </a:r>
                      <a:endParaRPr lang="en-US" sz="1800" b="1">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tc>
                  <a:txBody>
                    <a:bodyPr/>
                    <a:lstStyle/>
                    <a:p>
                      <a:pPr marL="0" marR="0" algn="ctr">
                        <a:lnSpc>
                          <a:spcPts val="1400"/>
                        </a:lnSpc>
                        <a:spcBef>
                          <a:spcPts val="0"/>
                        </a:spcBef>
                        <a:spcAft>
                          <a:spcPts val="0"/>
                        </a:spcAft>
                      </a:pPr>
                      <a:r>
                        <a:rPr lang="en-US" sz="1800" b="1">
                          <a:effectLst/>
                        </a:rPr>
                        <a:t>Feb 27 – Mar 9</a:t>
                      </a:r>
                      <a:endParaRPr lang="en-US" sz="1800" b="1">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tc>
                  <a:txBody>
                    <a:bodyPr/>
                    <a:lstStyle/>
                    <a:p>
                      <a:pPr marL="0" marR="0" algn="ctr">
                        <a:lnSpc>
                          <a:spcPts val="1400"/>
                        </a:lnSpc>
                        <a:spcBef>
                          <a:spcPts val="0"/>
                        </a:spcBef>
                        <a:spcAft>
                          <a:spcPts val="0"/>
                        </a:spcAft>
                      </a:pPr>
                      <a:r>
                        <a:rPr lang="en-US" sz="1800" b="1" dirty="0">
                          <a:effectLst/>
                        </a:rPr>
                        <a:t>Feb 20 – Mar 9</a:t>
                      </a:r>
                      <a:endParaRPr lang="en-US" sz="18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extLst>
                  <a:ext uri="{0D108BD9-81ED-4DB2-BD59-A6C34878D82A}">
                    <a16:rowId xmlns="" xmlns:a16="http://schemas.microsoft.com/office/drawing/2014/main" val="10008"/>
                  </a:ext>
                </a:extLst>
              </a:tr>
              <a:tr h="636718">
                <a:tc>
                  <a:txBody>
                    <a:bodyPr/>
                    <a:lstStyle/>
                    <a:p>
                      <a:pPr marL="0" marR="0" algn="ctr">
                        <a:lnSpc>
                          <a:spcPts val="1400"/>
                        </a:lnSpc>
                        <a:spcBef>
                          <a:spcPts val="0"/>
                        </a:spcBef>
                        <a:spcAft>
                          <a:spcPts val="0"/>
                        </a:spcAft>
                      </a:pPr>
                      <a:r>
                        <a:rPr lang="en-US" sz="2000" dirty="0">
                          <a:effectLst/>
                        </a:rPr>
                        <a:t>Learning Cycle 4</a:t>
                      </a:r>
                      <a:endParaRPr lang="en-US" sz="20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ctr"/>
                </a:tc>
                <a:tc>
                  <a:txBody>
                    <a:bodyPr/>
                    <a:lstStyle/>
                    <a:p>
                      <a:pPr marL="0" marR="0" algn="ctr">
                        <a:lnSpc>
                          <a:spcPts val="1400"/>
                        </a:lnSpc>
                        <a:spcBef>
                          <a:spcPts val="0"/>
                        </a:spcBef>
                        <a:spcAft>
                          <a:spcPts val="0"/>
                        </a:spcAft>
                      </a:pPr>
                      <a:r>
                        <a:rPr lang="en-US" sz="1800" b="1" dirty="0">
                          <a:effectLst/>
                        </a:rPr>
                        <a:t>Mar 20 – May 12</a:t>
                      </a:r>
                      <a:endParaRPr lang="en-US" sz="18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tc>
                  <a:txBody>
                    <a:bodyPr/>
                    <a:lstStyle/>
                    <a:p>
                      <a:pPr marL="0" marR="0" algn="ctr">
                        <a:lnSpc>
                          <a:spcPts val="1400"/>
                        </a:lnSpc>
                        <a:spcBef>
                          <a:spcPts val="0"/>
                        </a:spcBef>
                        <a:spcAft>
                          <a:spcPts val="0"/>
                        </a:spcAft>
                      </a:pPr>
                      <a:r>
                        <a:rPr lang="en-US" sz="1800" b="1">
                          <a:effectLst/>
                        </a:rPr>
                        <a:t>Mar 20 – May 5</a:t>
                      </a:r>
                      <a:endParaRPr lang="en-US" sz="1800" b="1">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tc>
                  <a:txBody>
                    <a:bodyPr/>
                    <a:lstStyle/>
                    <a:p>
                      <a:pPr marL="0" marR="0" algn="ctr">
                        <a:lnSpc>
                          <a:spcPts val="1400"/>
                        </a:lnSpc>
                        <a:spcBef>
                          <a:spcPts val="0"/>
                        </a:spcBef>
                        <a:spcAft>
                          <a:spcPts val="0"/>
                        </a:spcAft>
                      </a:pPr>
                      <a:r>
                        <a:rPr lang="en-US" sz="1800" b="1" dirty="0">
                          <a:effectLst/>
                        </a:rPr>
                        <a:t>Mar 20 – Apr 28</a:t>
                      </a:r>
                      <a:endParaRPr lang="en-US" sz="18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extLst>
                  <a:ext uri="{0D108BD9-81ED-4DB2-BD59-A6C34878D82A}">
                    <a16:rowId xmlns="" xmlns:a16="http://schemas.microsoft.com/office/drawing/2014/main" val="10009"/>
                  </a:ext>
                </a:extLst>
              </a:tr>
              <a:tr h="636718">
                <a:tc>
                  <a:txBody>
                    <a:bodyPr/>
                    <a:lstStyle/>
                    <a:p>
                      <a:pPr marL="0" marR="0" algn="ctr">
                        <a:lnSpc>
                          <a:spcPts val="1400"/>
                        </a:lnSpc>
                        <a:spcBef>
                          <a:spcPts val="0"/>
                        </a:spcBef>
                        <a:spcAft>
                          <a:spcPts val="0"/>
                        </a:spcAft>
                      </a:pPr>
                      <a:r>
                        <a:rPr lang="en-US" sz="2000" dirty="0">
                          <a:effectLst/>
                        </a:rPr>
                        <a:t>Coach PD/Triad/Building</a:t>
                      </a:r>
                      <a:endParaRPr lang="en-US" sz="20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ctr"/>
                </a:tc>
                <a:tc>
                  <a:txBody>
                    <a:bodyPr/>
                    <a:lstStyle/>
                    <a:p>
                      <a:pPr marL="0" marR="0" algn="ctr">
                        <a:lnSpc>
                          <a:spcPts val="1400"/>
                        </a:lnSpc>
                        <a:spcBef>
                          <a:spcPts val="0"/>
                        </a:spcBef>
                        <a:spcAft>
                          <a:spcPts val="0"/>
                        </a:spcAft>
                      </a:pPr>
                      <a:r>
                        <a:rPr lang="en-US" sz="1800" b="1" dirty="0">
                          <a:effectLst/>
                        </a:rPr>
                        <a:t>May 15 – May 25</a:t>
                      </a:r>
                      <a:endParaRPr lang="en-US" sz="18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tc>
                  <a:txBody>
                    <a:bodyPr/>
                    <a:lstStyle/>
                    <a:p>
                      <a:pPr marL="0" marR="0" algn="ctr">
                        <a:lnSpc>
                          <a:spcPts val="1400"/>
                        </a:lnSpc>
                        <a:spcBef>
                          <a:spcPts val="0"/>
                        </a:spcBef>
                        <a:spcAft>
                          <a:spcPts val="0"/>
                        </a:spcAft>
                      </a:pPr>
                      <a:r>
                        <a:rPr lang="en-US" sz="1800" b="1">
                          <a:effectLst/>
                        </a:rPr>
                        <a:t>May 8 – May 25</a:t>
                      </a:r>
                      <a:endParaRPr lang="en-US" sz="1800" b="1">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tc>
                  <a:txBody>
                    <a:bodyPr/>
                    <a:lstStyle/>
                    <a:p>
                      <a:pPr marL="0" marR="0" algn="ctr">
                        <a:lnSpc>
                          <a:spcPts val="1400"/>
                        </a:lnSpc>
                        <a:spcBef>
                          <a:spcPts val="0"/>
                        </a:spcBef>
                        <a:spcAft>
                          <a:spcPts val="0"/>
                        </a:spcAft>
                      </a:pPr>
                      <a:r>
                        <a:rPr lang="en-US" sz="1800" b="1" dirty="0">
                          <a:effectLst/>
                        </a:rPr>
                        <a:t>May 1 – May 25</a:t>
                      </a:r>
                      <a:endParaRPr lang="en-US" sz="18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tc>
                <a:extLst>
                  <a:ext uri="{0D108BD9-81ED-4DB2-BD59-A6C34878D82A}">
                    <a16:rowId xmlns="" xmlns:a16="http://schemas.microsoft.com/office/drawing/2014/main" val="10010"/>
                  </a:ext>
                </a:extLst>
              </a:tr>
            </a:tbl>
          </a:graphicData>
        </a:graphic>
      </p:graphicFrame>
    </p:spTree>
    <p:extLst>
      <p:ext uri="{BB962C8B-B14F-4D97-AF65-F5344CB8AC3E}">
        <p14:creationId xmlns:p14="http://schemas.microsoft.com/office/powerpoint/2010/main" val="40013970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duotone>
              <a:schemeClr val="accent1">
                <a:shade val="45000"/>
                <a:satMod val="135000"/>
              </a:schemeClr>
              <a:prstClr val="white"/>
            </a:duotone>
          </a:blip>
          <a:stretch>
            <a:fillRect/>
          </a:stretch>
        </p:blipFill>
        <p:spPr>
          <a:xfrm>
            <a:off x="2851580" y="333480"/>
            <a:ext cx="3436658" cy="1751163"/>
          </a:xfrm>
          <a:prstGeom prst="rect">
            <a:avLst/>
          </a:prstGeom>
        </p:spPr>
      </p:pic>
      <p:graphicFrame>
        <p:nvGraphicFramePr>
          <p:cNvPr id="2" name="Table 1"/>
          <p:cNvGraphicFramePr>
            <a:graphicFrameLocks noGrp="1"/>
          </p:cNvGraphicFramePr>
          <p:nvPr>
            <p:extLst/>
          </p:nvPr>
        </p:nvGraphicFramePr>
        <p:xfrm>
          <a:off x="1428501" y="2380224"/>
          <a:ext cx="6035040" cy="3840480"/>
        </p:xfrm>
        <a:graphic>
          <a:graphicData uri="http://schemas.openxmlformats.org/drawingml/2006/table">
            <a:tbl>
              <a:tblPr firstRow="1" bandRow="1">
                <a:tableStyleId>{2D5ABB26-0587-4C30-8999-92F81FD0307C}</a:tableStyleId>
              </a:tblPr>
              <a:tblGrid>
                <a:gridCol w="1005840">
                  <a:extLst>
                    <a:ext uri="{9D8B030D-6E8A-4147-A177-3AD203B41FA5}">
                      <a16:colId xmlns="" xmlns:a16="http://schemas.microsoft.com/office/drawing/2014/main" val="20000"/>
                    </a:ext>
                  </a:extLst>
                </a:gridCol>
                <a:gridCol w="1005840">
                  <a:extLst>
                    <a:ext uri="{9D8B030D-6E8A-4147-A177-3AD203B41FA5}">
                      <a16:colId xmlns="" xmlns:a16="http://schemas.microsoft.com/office/drawing/2014/main" val="20001"/>
                    </a:ext>
                  </a:extLst>
                </a:gridCol>
                <a:gridCol w="1005840">
                  <a:extLst>
                    <a:ext uri="{9D8B030D-6E8A-4147-A177-3AD203B41FA5}">
                      <a16:colId xmlns="" xmlns:a16="http://schemas.microsoft.com/office/drawing/2014/main" val="20002"/>
                    </a:ext>
                  </a:extLst>
                </a:gridCol>
                <a:gridCol w="1005840">
                  <a:extLst>
                    <a:ext uri="{9D8B030D-6E8A-4147-A177-3AD203B41FA5}">
                      <a16:colId xmlns="" xmlns:a16="http://schemas.microsoft.com/office/drawing/2014/main" val="20003"/>
                    </a:ext>
                  </a:extLst>
                </a:gridCol>
                <a:gridCol w="1005840">
                  <a:extLst>
                    <a:ext uri="{9D8B030D-6E8A-4147-A177-3AD203B41FA5}">
                      <a16:colId xmlns="" xmlns:a16="http://schemas.microsoft.com/office/drawing/2014/main" val="20004"/>
                    </a:ext>
                  </a:extLst>
                </a:gridCol>
                <a:gridCol w="1005840">
                  <a:extLst>
                    <a:ext uri="{9D8B030D-6E8A-4147-A177-3AD203B41FA5}">
                      <a16:colId xmlns="" xmlns:a16="http://schemas.microsoft.com/office/drawing/2014/main" val="20005"/>
                    </a:ext>
                  </a:extLst>
                </a:gridCol>
              </a:tblGrid>
              <a:tr h="76809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400" b="1" kern="1200" noProof="0" dirty="0">
                          <a:solidFill>
                            <a:srgbClr val="002060"/>
                          </a:solidFill>
                          <a:latin typeface="+mn-lt"/>
                          <a:ea typeface="+mn-ea"/>
                          <a:cs typeface="+mn-cs"/>
                        </a:rPr>
                        <a:t>IC</a:t>
                      </a:r>
                      <a:endParaRPr lang="en-US" sz="4400" b="1" kern="1200" dirty="0">
                        <a:solidFill>
                          <a:srgbClr val="00206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70AD47">
                              <a:lumMod val="50000"/>
                            </a:srgbClr>
                          </a:solidFill>
                          <a:effectLst/>
                          <a:uLnTx/>
                          <a:uFillTx/>
                          <a:latin typeface="+mn-lt"/>
                          <a:ea typeface="+mn-ea"/>
                          <a:cs typeface="+mn-cs"/>
                        </a:rPr>
                        <a:t>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srgbClr val="70AD47">
                              <a:lumMod val="50000"/>
                            </a:srgbClr>
                          </a:solidFill>
                          <a:effectLst/>
                          <a:uLnTx/>
                          <a:uFillTx/>
                          <a:latin typeface="+mn-lt"/>
                          <a:ea typeface="+mn-ea"/>
                          <a:cs typeface="+mn-cs"/>
                        </a:rPr>
                        <a:t>V</a:t>
                      </a:r>
                      <a:endParaRPr kumimoji="0" lang="en-US" sz="4400" b="1" i="0" u="none" strike="noStrike" kern="1200" cap="none" spc="0" normalizeH="0" baseline="0" noProof="0" dirty="0">
                        <a:ln>
                          <a:noFill/>
                        </a:ln>
                        <a:solidFill>
                          <a:srgbClr val="70AD47">
                            <a:lumMod val="50000"/>
                          </a:srgbClr>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srgbClr val="70AD47">
                              <a:lumMod val="50000"/>
                            </a:srgbClr>
                          </a:solidFill>
                          <a:effectLst/>
                          <a:uLnTx/>
                          <a:uFillTx/>
                          <a:latin typeface="+mn-lt"/>
                          <a:ea typeface="+mn-ea"/>
                          <a:cs typeface="+mn-cs"/>
                        </a:rPr>
                        <a:t>V</a:t>
                      </a:r>
                      <a:endParaRPr kumimoji="0" lang="en-US" sz="4400" b="1" i="0" u="none" strike="noStrike" kern="1200" cap="none" spc="0" normalizeH="0" baseline="0" noProof="0" dirty="0">
                        <a:ln>
                          <a:noFill/>
                        </a:ln>
                        <a:solidFill>
                          <a:srgbClr val="70AD47">
                            <a:lumMod val="50000"/>
                          </a:srgbClr>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srgbClr val="70AD47">
                              <a:lumMod val="50000"/>
                            </a:srgbClr>
                          </a:solidFill>
                          <a:effectLst/>
                          <a:uLnTx/>
                          <a:uFillTx/>
                          <a:latin typeface="+mn-lt"/>
                          <a:ea typeface="+mn-ea"/>
                          <a:cs typeface="+mn-cs"/>
                        </a:rPr>
                        <a:t>V</a:t>
                      </a:r>
                      <a:endParaRPr kumimoji="0" lang="en-US" sz="4400" b="1" i="0" u="none" strike="noStrike" kern="1200" cap="none" spc="0" normalizeH="0" baseline="0" noProof="0" dirty="0">
                        <a:ln>
                          <a:noFill/>
                        </a:ln>
                        <a:solidFill>
                          <a:srgbClr val="70AD47">
                            <a:lumMod val="50000"/>
                          </a:srgbClr>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C00000"/>
                          </a:solidFill>
                          <a:effectLst/>
                          <a:uLnTx/>
                          <a:uFillTx/>
                          <a:latin typeface="+mn-lt"/>
                          <a:ea typeface="+mn-ea"/>
                          <a:cs typeface="+mn-cs"/>
                        </a:rPr>
                        <a:t>BT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76809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srgbClr val="70AD47">
                              <a:lumMod val="50000"/>
                            </a:srgbClr>
                          </a:solidFill>
                          <a:effectLst/>
                          <a:uLnTx/>
                          <a:uFillTx/>
                          <a:latin typeface="+mn-lt"/>
                          <a:ea typeface="+mn-ea"/>
                          <a:cs typeface="+mn-cs"/>
                        </a:rPr>
                        <a:t>V</a:t>
                      </a:r>
                      <a:endParaRPr kumimoji="0" lang="en-US" sz="4400" b="1" i="0" u="none" strike="noStrike" kern="1200" cap="none" spc="0" normalizeH="0" baseline="0" noProof="0" dirty="0">
                        <a:ln>
                          <a:noFill/>
                        </a:ln>
                        <a:solidFill>
                          <a:srgbClr val="70AD47">
                            <a:lumMod val="50000"/>
                          </a:srgbClr>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srgbClr val="70AD47">
                              <a:lumMod val="50000"/>
                            </a:srgbClr>
                          </a:solidFill>
                          <a:effectLst/>
                          <a:uLnTx/>
                          <a:uFillTx/>
                          <a:latin typeface="+mn-lt"/>
                          <a:ea typeface="+mn-ea"/>
                          <a:cs typeface="+mn-cs"/>
                        </a:rPr>
                        <a:t>V</a:t>
                      </a:r>
                      <a:endParaRPr kumimoji="0" lang="en-US" sz="4400" b="1" i="0" u="none" strike="noStrike" kern="1200" cap="none" spc="0" normalizeH="0" baseline="0" noProof="0" dirty="0">
                        <a:ln>
                          <a:noFill/>
                        </a:ln>
                        <a:solidFill>
                          <a:srgbClr val="70AD47">
                            <a:lumMod val="50000"/>
                          </a:srgbClr>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srgbClr val="70AD47">
                              <a:lumMod val="50000"/>
                            </a:srgbClr>
                          </a:solidFill>
                          <a:effectLst/>
                          <a:uLnTx/>
                          <a:uFillTx/>
                          <a:latin typeface="+mn-lt"/>
                          <a:ea typeface="+mn-ea"/>
                          <a:cs typeface="+mn-cs"/>
                        </a:rPr>
                        <a:t>V</a:t>
                      </a:r>
                      <a:endParaRPr kumimoji="0" lang="en-US" sz="4400" b="1" i="0" u="none" strike="noStrike" kern="1200" cap="none" spc="0" normalizeH="0" baseline="0" noProof="0" dirty="0">
                        <a:ln>
                          <a:noFill/>
                        </a:ln>
                        <a:solidFill>
                          <a:srgbClr val="70AD47">
                            <a:lumMod val="50000"/>
                          </a:srgbClr>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srgbClr val="70AD47">
                              <a:lumMod val="50000"/>
                            </a:srgbClr>
                          </a:solidFill>
                          <a:effectLst/>
                          <a:uLnTx/>
                          <a:uFillTx/>
                          <a:latin typeface="+mn-lt"/>
                          <a:ea typeface="+mn-ea"/>
                          <a:cs typeface="+mn-cs"/>
                        </a:rPr>
                        <a:t>V</a:t>
                      </a:r>
                      <a:endParaRPr kumimoji="0" lang="en-US" sz="4400" b="1" i="0" u="none" strike="noStrike" kern="1200" cap="none" spc="0" normalizeH="0" baseline="0" noProof="0" dirty="0">
                        <a:ln>
                          <a:noFill/>
                        </a:ln>
                        <a:solidFill>
                          <a:srgbClr val="70AD47">
                            <a:lumMod val="50000"/>
                          </a:srgbClr>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70AD47">
                              <a:lumMod val="50000"/>
                            </a:srgbClr>
                          </a:solidFill>
                          <a:effectLst/>
                          <a:uLnTx/>
                          <a:uFillTx/>
                          <a:latin typeface="+mn-lt"/>
                          <a:ea typeface="+mn-ea"/>
                          <a:cs typeface="+mn-cs"/>
                        </a:rPr>
                        <a:t>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srgbClr val="C00000"/>
                          </a:solidFill>
                          <a:effectLst/>
                          <a:uLnTx/>
                          <a:uFillTx/>
                          <a:latin typeface="+mn-lt"/>
                          <a:ea typeface="+mn-ea"/>
                          <a:cs typeface="+mn-cs"/>
                        </a:rPr>
                        <a:t>BT</a:t>
                      </a:r>
                      <a:endParaRPr kumimoji="0" lang="en-US" sz="4400" b="1" i="0" u="none" strike="noStrike" kern="1200" cap="none" spc="0" normalizeH="0" baseline="0" noProof="0" dirty="0">
                        <a:ln>
                          <a:noFill/>
                        </a:ln>
                        <a:solidFill>
                          <a:srgbClr val="C00000"/>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76809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srgbClr val="70AD47">
                              <a:lumMod val="50000"/>
                            </a:srgbClr>
                          </a:solidFill>
                          <a:effectLst/>
                          <a:uLnTx/>
                          <a:uFillTx/>
                          <a:latin typeface="+mn-lt"/>
                          <a:ea typeface="+mn-ea"/>
                          <a:cs typeface="+mn-cs"/>
                        </a:rPr>
                        <a:t>V</a:t>
                      </a:r>
                      <a:endParaRPr kumimoji="0" lang="en-US" sz="4400" b="1" i="0" u="none" strike="noStrike" kern="1200" cap="none" spc="0" normalizeH="0" baseline="0" noProof="0" dirty="0">
                        <a:ln>
                          <a:noFill/>
                        </a:ln>
                        <a:solidFill>
                          <a:srgbClr val="70AD47">
                            <a:lumMod val="50000"/>
                          </a:srgbClr>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srgbClr val="70AD47">
                              <a:lumMod val="50000"/>
                            </a:srgbClr>
                          </a:solidFill>
                          <a:effectLst/>
                          <a:uLnTx/>
                          <a:uFillTx/>
                          <a:latin typeface="+mn-lt"/>
                          <a:ea typeface="+mn-ea"/>
                          <a:cs typeface="+mn-cs"/>
                        </a:rPr>
                        <a:t>V</a:t>
                      </a:r>
                      <a:endParaRPr kumimoji="0" lang="en-US" sz="4400" b="1" i="0" u="none" strike="noStrike" kern="1200" cap="none" spc="0" normalizeH="0" baseline="0" noProof="0" dirty="0">
                        <a:ln>
                          <a:noFill/>
                        </a:ln>
                        <a:solidFill>
                          <a:srgbClr val="70AD47">
                            <a:lumMod val="50000"/>
                          </a:srgbClr>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srgbClr val="70AD47">
                              <a:lumMod val="50000"/>
                            </a:srgbClr>
                          </a:solidFill>
                          <a:effectLst/>
                          <a:uLnTx/>
                          <a:uFillTx/>
                          <a:latin typeface="+mn-lt"/>
                          <a:ea typeface="+mn-ea"/>
                          <a:cs typeface="+mn-cs"/>
                        </a:rPr>
                        <a:t>V</a:t>
                      </a:r>
                      <a:endParaRPr kumimoji="0" lang="en-US" sz="4400" b="1" i="0" u="none" strike="noStrike" kern="1200" cap="none" spc="0" normalizeH="0" baseline="0" noProof="0" dirty="0">
                        <a:ln>
                          <a:noFill/>
                        </a:ln>
                        <a:solidFill>
                          <a:srgbClr val="70AD47">
                            <a:lumMod val="50000"/>
                          </a:srgbClr>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srgbClr val="70AD47">
                              <a:lumMod val="50000"/>
                            </a:srgbClr>
                          </a:solidFill>
                          <a:effectLst/>
                          <a:uLnTx/>
                          <a:uFillTx/>
                          <a:latin typeface="+mn-lt"/>
                          <a:ea typeface="+mn-ea"/>
                          <a:cs typeface="+mn-cs"/>
                        </a:rPr>
                        <a:t>V</a:t>
                      </a:r>
                      <a:endParaRPr kumimoji="0" lang="en-US" sz="4400" b="1" i="0" u="none" strike="noStrike" kern="1200" cap="none" spc="0" normalizeH="0" baseline="0" noProof="0" dirty="0">
                        <a:ln>
                          <a:noFill/>
                        </a:ln>
                        <a:solidFill>
                          <a:srgbClr val="70AD47">
                            <a:lumMod val="50000"/>
                          </a:srgbClr>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ED7D31">
                              <a:lumMod val="75000"/>
                            </a:srgbClr>
                          </a:solidFill>
                          <a:effectLst/>
                          <a:uLnTx/>
                          <a:uFillTx/>
                          <a:latin typeface="+mn-lt"/>
                          <a:ea typeface="+mn-ea"/>
                          <a:cs typeface="+mn-cs"/>
                        </a:rPr>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C00000"/>
                          </a:solidFill>
                          <a:effectLst/>
                          <a:uLnTx/>
                          <a:uFillTx/>
                          <a:latin typeface="+mn-lt"/>
                          <a:ea typeface="+mn-ea"/>
                          <a:cs typeface="+mn-cs"/>
                        </a:rPr>
                        <a:t>BT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r h="76809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srgbClr val="70AD47">
                              <a:lumMod val="50000"/>
                            </a:srgbClr>
                          </a:solidFill>
                          <a:effectLst/>
                          <a:uLnTx/>
                          <a:uFillTx/>
                          <a:latin typeface="+mn-lt"/>
                          <a:ea typeface="+mn-ea"/>
                          <a:cs typeface="+mn-cs"/>
                        </a:rPr>
                        <a:t>V</a:t>
                      </a:r>
                      <a:endParaRPr kumimoji="0" lang="en-US" sz="4400" b="1" i="0" u="none" strike="noStrike" kern="1200" cap="none" spc="0" normalizeH="0" baseline="0" noProof="0" dirty="0">
                        <a:ln>
                          <a:noFill/>
                        </a:ln>
                        <a:solidFill>
                          <a:srgbClr val="70AD47">
                            <a:lumMod val="50000"/>
                          </a:srgbClr>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srgbClr val="70AD47">
                              <a:lumMod val="50000"/>
                            </a:srgbClr>
                          </a:solidFill>
                          <a:effectLst/>
                          <a:uLnTx/>
                          <a:uFillTx/>
                          <a:latin typeface="+mn-lt"/>
                          <a:ea typeface="+mn-ea"/>
                          <a:cs typeface="+mn-cs"/>
                        </a:rPr>
                        <a:t>V</a:t>
                      </a:r>
                      <a:endParaRPr kumimoji="0" lang="en-US" sz="4400" b="1" i="0" u="none" strike="noStrike" kern="1200" cap="none" spc="0" normalizeH="0" baseline="0" noProof="0" dirty="0">
                        <a:ln>
                          <a:noFill/>
                        </a:ln>
                        <a:solidFill>
                          <a:srgbClr val="70AD47">
                            <a:lumMod val="50000"/>
                          </a:srgbClr>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srgbClr val="70AD47">
                              <a:lumMod val="50000"/>
                            </a:srgbClr>
                          </a:solidFill>
                          <a:effectLst/>
                          <a:uLnTx/>
                          <a:uFillTx/>
                          <a:latin typeface="+mn-lt"/>
                          <a:ea typeface="+mn-ea"/>
                          <a:cs typeface="+mn-cs"/>
                        </a:rPr>
                        <a:t>V</a:t>
                      </a:r>
                      <a:endParaRPr kumimoji="0" lang="en-US" sz="4400" b="1" i="0" u="none" strike="noStrike" kern="1200" cap="none" spc="0" normalizeH="0" baseline="0" noProof="0" dirty="0">
                        <a:ln>
                          <a:noFill/>
                        </a:ln>
                        <a:solidFill>
                          <a:srgbClr val="70AD47">
                            <a:lumMod val="50000"/>
                          </a:srgbClr>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srgbClr val="70AD47">
                              <a:lumMod val="50000"/>
                            </a:srgbClr>
                          </a:solidFill>
                          <a:effectLst/>
                          <a:uLnTx/>
                          <a:uFillTx/>
                          <a:latin typeface="+mn-lt"/>
                          <a:ea typeface="+mn-ea"/>
                          <a:cs typeface="+mn-cs"/>
                        </a:rPr>
                        <a:t>V</a:t>
                      </a:r>
                      <a:endParaRPr kumimoji="0" lang="en-US" sz="4400" b="1" i="0" u="none" strike="noStrike" kern="1200" cap="none" spc="0" normalizeH="0" baseline="0" noProof="0" dirty="0">
                        <a:ln>
                          <a:noFill/>
                        </a:ln>
                        <a:solidFill>
                          <a:srgbClr val="70AD47">
                            <a:lumMod val="50000"/>
                          </a:srgbClr>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ED7D31">
                              <a:lumMod val="75000"/>
                            </a:srgbClr>
                          </a:solidFill>
                          <a:effectLst/>
                          <a:uLnTx/>
                          <a:uFillTx/>
                          <a:latin typeface="+mn-lt"/>
                          <a:ea typeface="+mn-ea"/>
                          <a:cs typeface="+mn-cs"/>
                        </a:rPr>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3"/>
                  </a:ext>
                </a:extLst>
              </a:tr>
              <a:tr h="76809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srgbClr val="70AD47">
                              <a:lumMod val="50000"/>
                            </a:srgbClr>
                          </a:solidFill>
                          <a:effectLst/>
                          <a:uLnTx/>
                          <a:uFillTx/>
                          <a:latin typeface="+mn-lt"/>
                          <a:ea typeface="+mn-ea"/>
                          <a:cs typeface="+mn-cs"/>
                        </a:rPr>
                        <a:t>V</a:t>
                      </a:r>
                      <a:endParaRPr kumimoji="0" lang="en-US" sz="4400" b="1" i="0" u="none" strike="noStrike" kern="1200" cap="none" spc="0" normalizeH="0" baseline="0" noProof="0" dirty="0">
                        <a:ln>
                          <a:noFill/>
                        </a:ln>
                        <a:solidFill>
                          <a:srgbClr val="70AD47">
                            <a:lumMod val="50000"/>
                          </a:srgbClr>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70AD47">
                              <a:lumMod val="50000"/>
                            </a:srgbClr>
                          </a:solidFill>
                          <a:effectLst/>
                          <a:uLnTx/>
                          <a:uFillTx/>
                          <a:latin typeface="+mn-lt"/>
                          <a:ea typeface="+mn-ea"/>
                          <a:cs typeface="+mn-cs"/>
                        </a:rPr>
                        <a:t>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srgbClr val="70AD47">
                              <a:lumMod val="50000"/>
                            </a:srgbClr>
                          </a:solidFill>
                          <a:effectLst/>
                          <a:uLnTx/>
                          <a:uFillTx/>
                          <a:latin typeface="+mn-lt"/>
                          <a:ea typeface="+mn-ea"/>
                          <a:cs typeface="+mn-cs"/>
                        </a:rPr>
                        <a:t>V</a:t>
                      </a:r>
                      <a:endParaRPr kumimoji="0" lang="en-US" sz="4400" b="1" i="0" u="none" strike="noStrike" kern="1200" cap="none" spc="0" normalizeH="0" baseline="0" noProof="0" dirty="0">
                        <a:ln>
                          <a:noFill/>
                        </a:ln>
                        <a:solidFill>
                          <a:srgbClr val="70AD47">
                            <a:lumMod val="50000"/>
                          </a:srgbClr>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70AD47">
                              <a:lumMod val="50000"/>
                            </a:srgbClr>
                          </a:solidFill>
                          <a:effectLst/>
                          <a:uLnTx/>
                          <a:uFillTx/>
                          <a:latin typeface="+mn-lt"/>
                          <a:ea typeface="+mn-ea"/>
                          <a:cs typeface="+mn-cs"/>
                        </a:rPr>
                        <a:t>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ED7D31">
                              <a:lumMod val="75000"/>
                            </a:srgbClr>
                          </a:solidFill>
                          <a:effectLst/>
                          <a:uLnTx/>
                          <a:uFillTx/>
                          <a:latin typeface="+mn-lt"/>
                          <a:ea typeface="+mn-ea"/>
                          <a:cs typeface="+mn-cs"/>
                        </a:rPr>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31230079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2" name="Straight Arrow Connector 41"/>
          <p:cNvCxnSpPr>
            <a:stCxn id="8" idx="3"/>
            <a:endCxn id="17" idx="1"/>
          </p:cNvCxnSpPr>
          <p:nvPr/>
        </p:nvCxnSpPr>
        <p:spPr>
          <a:xfrm>
            <a:off x="1235874" y="3808484"/>
            <a:ext cx="2058937" cy="1876995"/>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8" idx="3"/>
            <a:endCxn id="14" idx="1"/>
          </p:cNvCxnSpPr>
          <p:nvPr/>
        </p:nvCxnSpPr>
        <p:spPr>
          <a:xfrm flipV="1">
            <a:off x="1235874" y="1985210"/>
            <a:ext cx="703070" cy="1823274"/>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8" idx="3"/>
            <a:endCxn id="7" idx="1"/>
          </p:cNvCxnSpPr>
          <p:nvPr/>
        </p:nvCxnSpPr>
        <p:spPr>
          <a:xfrm flipV="1">
            <a:off x="1235874" y="1985209"/>
            <a:ext cx="2074980" cy="1823275"/>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8" idx="3"/>
            <a:endCxn id="19" idx="1"/>
          </p:cNvCxnSpPr>
          <p:nvPr/>
        </p:nvCxnSpPr>
        <p:spPr>
          <a:xfrm flipV="1">
            <a:off x="1235874" y="2902786"/>
            <a:ext cx="694677" cy="905698"/>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8" idx="3"/>
            <a:endCxn id="18" idx="1"/>
          </p:cNvCxnSpPr>
          <p:nvPr/>
        </p:nvCxnSpPr>
        <p:spPr>
          <a:xfrm flipV="1">
            <a:off x="1235874" y="2902787"/>
            <a:ext cx="2074980" cy="905697"/>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8" idx="3"/>
            <a:endCxn id="20" idx="1"/>
          </p:cNvCxnSpPr>
          <p:nvPr/>
        </p:nvCxnSpPr>
        <p:spPr>
          <a:xfrm>
            <a:off x="1235874" y="3808484"/>
            <a:ext cx="694677" cy="11880"/>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8" idx="3"/>
            <a:endCxn id="15" idx="1"/>
          </p:cNvCxnSpPr>
          <p:nvPr/>
        </p:nvCxnSpPr>
        <p:spPr>
          <a:xfrm>
            <a:off x="1235874" y="3808484"/>
            <a:ext cx="2058937" cy="11880"/>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8" idx="3"/>
            <a:endCxn id="21" idx="1"/>
          </p:cNvCxnSpPr>
          <p:nvPr/>
        </p:nvCxnSpPr>
        <p:spPr>
          <a:xfrm>
            <a:off x="1235874" y="3808484"/>
            <a:ext cx="694677" cy="944656"/>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8" idx="3"/>
            <a:endCxn id="16" idx="1"/>
          </p:cNvCxnSpPr>
          <p:nvPr/>
        </p:nvCxnSpPr>
        <p:spPr>
          <a:xfrm>
            <a:off x="1235874" y="3808484"/>
            <a:ext cx="2058937" cy="940498"/>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8" idx="3"/>
            <a:endCxn id="22" idx="1"/>
          </p:cNvCxnSpPr>
          <p:nvPr/>
        </p:nvCxnSpPr>
        <p:spPr>
          <a:xfrm>
            <a:off x="1235874" y="3808484"/>
            <a:ext cx="685466" cy="1876995"/>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p:txBody>
          <a:bodyPr/>
          <a:lstStyle/>
          <a:p>
            <a:r>
              <a:rPr lang="en-US" sz="3200" b="1" u="sng" dirty="0"/>
              <a:t>Learning Cycle</a:t>
            </a:r>
          </a:p>
        </p:txBody>
      </p:sp>
      <p:sp>
        <p:nvSpPr>
          <p:cNvPr id="6" name="TextBox 5"/>
          <p:cNvSpPr txBox="1"/>
          <p:nvPr/>
        </p:nvSpPr>
        <p:spPr>
          <a:xfrm>
            <a:off x="7148419" y="2174711"/>
            <a:ext cx="1005840" cy="769441"/>
          </a:xfrm>
          <a:prstGeom prst="rect">
            <a:avLst/>
          </a:prstGeom>
          <a:noFill/>
          <a:ln>
            <a:solidFill>
              <a:srgbClr val="C00000"/>
            </a:solidFill>
          </a:ln>
        </p:spPr>
        <p:txBody>
          <a:bodyPr wrap="square" rtlCol="0">
            <a:spAutoFit/>
          </a:bodyPr>
          <a:lstStyle/>
          <a:p>
            <a:pPr algn="ctr"/>
            <a:r>
              <a:rPr lang="en-US" sz="4400" b="1" dirty="0">
                <a:solidFill>
                  <a:srgbClr val="C00000"/>
                </a:solidFill>
              </a:rPr>
              <a:t>BT</a:t>
            </a:r>
          </a:p>
        </p:txBody>
      </p:sp>
      <p:sp>
        <p:nvSpPr>
          <p:cNvPr id="8" name="TextBox 7"/>
          <p:cNvSpPr txBox="1"/>
          <p:nvPr/>
        </p:nvSpPr>
        <p:spPr>
          <a:xfrm>
            <a:off x="230034" y="3423763"/>
            <a:ext cx="1005840" cy="769441"/>
          </a:xfrm>
          <a:prstGeom prst="rect">
            <a:avLst/>
          </a:prstGeom>
          <a:noFill/>
          <a:ln>
            <a:solidFill>
              <a:srgbClr val="002060"/>
            </a:solidFill>
          </a:ln>
        </p:spPr>
        <p:txBody>
          <a:bodyPr wrap="square" rtlCol="0">
            <a:spAutoFit/>
          </a:bodyPr>
          <a:lstStyle/>
          <a:p>
            <a:pPr algn="ctr"/>
            <a:r>
              <a:rPr lang="en-US" sz="4400" b="1" dirty="0">
                <a:solidFill>
                  <a:srgbClr val="002060"/>
                </a:solidFill>
              </a:rPr>
              <a:t>IC</a:t>
            </a:r>
          </a:p>
        </p:txBody>
      </p:sp>
      <p:sp>
        <p:nvSpPr>
          <p:cNvPr id="9" name="TextBox 8"/>
          <p:cNvSpPr txBox="1"/>
          <p:nvPr/>
        </p:nvSpPr>
        <p:spPr>
          <a:xfrm>
            <a:off x="5903340" y="2174711"/>
            <a:ext cx="1005840" cy="769441"/>
          </a:xfrm>
          <a:prstGeom prst="rect">
            <a:avLst/>
          </a:prstGeom>
          <a:noFill/>
          <a:ln>
            <a:solidFill>
              <a:schemeClr val="accent2">
                <a:lumMod val="75000"/>
              </a:schemeClr>
            </a:solidFill>
          </a:ln>
        </p:spPr>
        <p:txBody>
          <a:bodyPr wrap="square" rtlCol="0">
            <a:spAutoFit/>
          </a:bodyPr>
          <a:lstStyle/>
          <a:p>
            <a:pPr algn="ctr"/>
            <a:r>
              <a:rPr lang="en-US" sz="4400" b="1" dirty="0">
                <a:solidFill>
                  <a:schemeClr val="accent2">
                    <a:lumMod val="75000"/>
                  </a:schemeClr>
                </a:solidFill>
              </a:rPr>
              <a:t>M</a:t>
            </a:r>
          </a:p>
        </p:txBody>
      </p:sp>
      <p:sp>
        <p:nvSpPr>
          <p:cNvPr id="10" name="TextBox 9"/>
          <p:cNvSpPr txBox="1"/>
          <p:nvPr/>
        </p:nvSpPr>
        <p:spPr>
          <a:xfrm>
            <a:off x="7179758" y="4531317"/>
            <a:ext cx="1005840" cy="769441"/>
          </a:xfrm>
          <a:prstGeom prst="rect">
            <a:avLst/>
          </a:prstGeom>
          <a:noFill/>
          <a:ln>
            <a:solidFill>
              <a:srgbClr val="C00000"/>
            </a:solidFill>
          </a:ln>
        </p:spPr>
        <p:txBody>
          <a:bodyPr wrap="square" rtlCol="0">
            <a:spAutoFit/>
          </a:bodyPr>
          <a:lstStyle/>
          <a:p>
            <a:pPr algn="ctr"/>
            <a:r>
              <a:rPr lang="en-US" sz="4400" b="1" dirty="0">
                <a:solidFill>
                  <a:srgbClr val="C00000"/>
                </a:solidFill>
              </a:rPr>
              <a:t>BT</a:t>
            </a:r>
          </a:p>
        </p:txBody>
      </p:sp>
      <p:sp>
        <p:nvSpPr>
          <p:cNvPr id="11" name="TextBox 10"/>
          <p:cNvSpPr txBox="1"/>
          <p:nvPr/>
        </p:nvSpPr>
        <p:spPr>
          <a:xfrm>
            <a:off x="7179758" y="3367304"/>
            <a:ext cx="1005840" cy="769441"/>
          </a:xfrm>
          <a:prstGeom prst="rect">
            <a:avLst/>
          </a:prstGeom>
          <a:noFill/>
          <a:ln>
            <a:solidFill>
              <a:srgbClr val="C00000"/>
            </a:solidFill>
          </a:ln>
        </p:spPr>
        <p:txBody>
          <a:bodyPr wrap="square" rtlCol="0">
            <a:spAutoFit/>
          </a:bodyPr>
          <a:lstStyle/>
          <a:p>
            <a:pPr algn="ctr"/>
            <a:r>
              <a:rPr lang="en-US" sz="4400" b="1" dirty="0">
                <a:solidFill>
                  <a:srgbClr val="C00000"/>
                </a:solidFill>
              </a:rPr>
              <a:t>BT</a:t>
            </a:r>
          </a:p>
        </p:txBody>
      </p:sp>
      <p:sp>
        <p:nvSpPr>
          <p:cNvPr id="12" name="TextBox 11"/>
          <p:cNvSpPr txBox="1"/>
          <p:nvPr/>
        </p:nvSpPr>
        <p:spPr>
          <a:xfrm>
            <a:off x="5903340" y="4531736"/>
            <a:ext cx="1005840" cy="769441"/>
          </a:xfrm>
          <a:prstGeom prst="rect">
            <a:avLst/>
          </a:prstGeom>
          <a:noFill/>
          <a:ln>
            <a:solidFill>
              <a:schemeClr val="accent2">
                <a:lumMod val="75000"/>
              </a:schemeClr>
            </a:solidFill>
          </a:ln>
        </p:spPr>
        <p:txBody>
          <a:bodyPr wrap="square" rtlCol="0">
            <a:spAutoFit/>
          </a:bodyPr>
          <a:lstStyle/>
          <a:p>
            <a:pPr algn="ctr"/>
            <a:r>
              <a:rPr lang="en-US" sz="4400" b="1" dirty="0">
                <a:solidFill>
                  <a:schemeClr val="accent2">
                    <a:lumMod val="75000"/>
                  </a:schemeClr>
                </a:solidFill>
              </a:rPr>
              <a:t>M</a:t>
            </a:r>
          </a:p>
        </p:txBody>
      </p:sp>
      <p:sp>
        <p:nvSpPr>
          <p:cNvPr id="13" name="TextBox 12"/>
          <p:cNvSpPr txBox="1"/>
          <p:nvPr/>
        </p:nvSpPr>
        <p:spPr>
          <a:xfrm>
            <a:off x="5903340" y="3367304"/>
            <a:ext cx="1006418" cy="769441"/>
          </a:xfrm>
          <a:prstGeom prst="rect">
            <a:avLst/>
          </a:prstGeom>
          <a:noFill/>
          <a:ln>
            <a:solidFill>
              <a:schemeClr val="accent2">
                <a:lumMod val="75000"/>
              </a:schemeClr>
            </a:solidFill>
          </a:ln>
        </p:spPr>
        <p:txBody>
          <a:bodyPr wrap="square" rtlCol="0">
            <a:spAutoFit/>
          </a:bodyPr>
          <a:lstStyle/>
          <a:p>
            <a:pPr algn="ctr"/>
            <a:r>
              <a:rPr lang="en-US" sz="4400" b="1" dirty="0">
                <a:solidFill>
                  <a:schemeClr val="accent2">
                    <a:lumMod val="75000"/>
                  </a:schemeClr>
                </a:solidFill>
              </a:rPr>
              <a:t>M</a:t>
            </a:r>
          </a:p>
        </p:txBody>
      </p:sp>
      <p:cxnSp>
        <p:nvCxnSpPr>
          <p:cNvPr id="46" name="Straight Arrow Connector 45"/>
          <p:cNvCxnSpPr>
            <a:stCxn id="9" idx="3"/>
            <a:endCxn id="6" idx="1"/>
          </p:cNvCxnSpPr>
          <p:nvPr/>
        </p:nvCxnSpPr>
        <p:spPr>
          <a:xfrm>
            <a:off x="6909180" y="2559432"/>
            <a:ext cx="239239" cy="0"/>
          </a:xfrm>
          <a:prstGeom prst="straightConnector1">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13" idx="3"/>
            <a:endCxn id="11" idx="1"/>
          </p:cNvCxnSpPr>
          <p:nvPr/>
        </p:nvCxnSpPr>
        <p:spPr>
          <a:xfrm>
            <a:off x="6909758" y="3752025"/>
            <a:ext cx="270000" cy="0"/>
          </a:xfrm>
          <a:prstGeom prst="straightConnector1">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12" idx="3"/>
            <a:endCxn id="10" idx="1"/>
          </p:cNvCxnSpPr>
          <p:nvPr/>
        </p:nvCxnSpPr>
        <p:spPr>
          <a:xfrm flipV="1">
            <a:off x="6909180" y="4916038"/>
            <a:ext cx="270578" cy="419"/>
          </a:xfrm>
          <a:prstGeom prst="straightConnector1">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310854" y="2518066"/>
            <a:ext cx="1005840" cy="769441"/>
          </a:xfrm>
          <a:prstGeom prst="rect">
            <a:avLst/>
          </a:prstGeom>
          <a:solidFill>
            <a:schemeClr val="bg1"/>
          </a:solidFill>
          <a:ln>
            <a:solidFill>
              <a:schemeClr val="accent6">
                <a:lumMod val="50000"/>
              </a:schemeClr>
            </a:solidFill>
          </a:ln>
        </p:spPr>
        <p:txBody>
          <a:bodyPr wrap="square" rtlCol="0">
            <a:spAutoFit/>
          </a:bodyPr>
          <a:lstStyle/>
          <a:p>
            <a:pPr lvl="0" algn="ctr">
              <a:defRPr/>
            </a:pPr>
            <a:r>
              <a:rPr lang="en-US" sz="4400" b="1" dirty="0">
                <a:solidFill>
                  <a:srgbClr val="70AD47">
                    <a:lumMod val="50000"/>
                  </a:srgbClr>
                </a:solidFill>
              </a:rPr>
              <a:t>V</a:t>
            </a:r>
          </a:p>
        </p:txBody>
      </p:sp>
      <p:sp>
        <p:nvSpPr>
          <p:cNvPr id="19" name="TextBox 18"/>
          <p:cNvSpPr txBox="1"/>
          <p:nvPr/>
        </p:nvSpPr>
        <p:spPr>
          <a:xfrm>
            <a:off x="1930551" y="2518065"/>
            <a:ext cx="1005840" cy="769441"/>
          </a:xfrm>
          <a:prstGeom prst="rect">
            <a:avLst/>
          </a:prstGeom>
          <a:solidFill>
            <a:schemeClr val="bg1"/>
          </a:solidFill>
          <a:ln>
            <a:solidFill>
              <a:schemeClr val="accent6">
                <a:lumMod val="50000"/>
              </a:schemeClr>
            </a:solidFill>
          </a:ln>
        </p:spPr>
        <p:txBody>
          <a:bodyPr wrap="square" rtlCol="0">
            <a:spAutoFit/>
          </a:bodyPr>
          <a:lstStyle/>
          <a:p>
            <a:pPr lvl="0" algn="ctr">
              <a:defRPr/>
            </a:pPr>
            <a:r>
              <a:rPr lang="en-US" sz="4400" b="1">
                <a:solidFill>
                  <a:srgbClr val="70AD47">
                    <a:lumMod val="50000"/>
                  </a:srgbClr>
                </a:solidFill>
              </a:rPr>
              <a:t>V</a:t>
            </a:r>
            <a:endParaRPr lang="en-US" sz="4400" b="1" dirty="0">
              <a:solidFill>
                <a:srgbClr val="70AD47">
                  <a:lumMod val="50000"/>
                </a:srgbClr>
              </a:solidFill>
            </a:endParaRPr>
          </a:p>
        </p:txBody>
      </p:sp>
      <p:sp>
        <p:nvSpPr>
          <p:cNvPr id="20" name="TextBox 19"/>
          <p:cNvSpPr txBox="1"/>
          <p:nvPr/>
        </p:nvSpPr>
        <p:spPr>
          <a:xfrm>
            <a:off x="1930551" y="3435643"/>
            <a:ext cx="1005840" cy="769441"/>
          </a:xfrm>
          <a:prstGeom prst="rect">
            <a:avLst/>
          </a:prstGeom>
          <a:solidFill>
            <a:schemeClr val="bg1"/>
          </a:solidFill>
          <a:ln>
            <a:solidFill>
              <a:schemeClr val="accent6">
                <a:lumMod val="50000"/>
              </a:schemeClr>
            </a:solidFill>
          </a:ln>
        </p:spPr>
        <p:txBody>
          <a:bodyPr wrap="square" rtlCol="0">
            <a:spAutoFit/>
          </a:bodyPr>
          <a:lstStyle/>
          <a:p>
            <a:pPr lvl="0" algn="ctr">
              <a:defRPr/>
            </a:pPr>
            <a:r>
              <a:rPr lang="en-US" sz="4400" b="1" dirty="0">
                <a:solidFill>
                  <a:srgbClr val="70AD47">
                    <a:lumMod val="50000"/>
                  </a:srgbClr>
                </a:solidFill>
              </a:rPr>
              <a:t>V</a:t>
            </a:r>
          </a:p>
        </p:txBody>
      </p:sp>
      <p:sp>
        <p:nvSpPr>
          <p:cNvPr id="21" name="TextBox 20"/>
          <p:cNvSpPr txBox="1"/>
          <p:nvPr/>
        </p:nvSpPr>
        <p:spPr>
          <a:xfrm>
            <a:off x="1930551" y="4368419"/>
            <a:ext cx="1005840" cy="769441"/>
          </a:xfrm>
          <a:prstGeom prst="rect">
            <a:avLst/>
          </a:prstGeom>
          <a:solidFill>
            <a:schemeClr val="bg1"/>
          </a:solidFill>
          <a:ln>
            <a:solidFill>
              <a:schemeClr val="accent6">
                <a:lumMod val="50000"/>
              </a:schemeClr>
            </a:solidFill>
          </a:ln>
        </p:spPr>
        <p:txBody>
          <a:bodyPr wrap="square" rtlCol="0">
            <a:spAutoFit/>
          </a:bodyPr>
          <a:lstStyle/>
          <a:p>
            <a:pPr lvl="0" algn="ctr">
              <a:defRPr/>
            </a:pPr>
            <a:r>
              <a:rPr lang="en-US" sz="4400" b="1" dirty="0">
                <a:solidFill>
                  <a:srgbClr val="70AD47">
                    <a:lumMod val="50000"/>
                  </a:srgbClr>
                </a:solidFill>
              </a:rPr>
              <a:t>V</a:t>
            </a:r>
          </a:p>
        </p:txBody>
      </p:sp>
      <p:sp>
        <p:nvSpPr>
          <p:cNvPr id="22" name="TextBox 21"/>
          <p:cNvSpPr txBox="1"/>
          <p:nvPr/>
        </p:nvSpPr>
        <p:spPr>
          <a:xfrm>
            <a:off x="1921340" y="5300758"/>
            <a:ext cx="1005840" cy="769441"/>
          </a:xfrm>
          <a:prstGeom prst="rect">
            <a:avLst/>
          </a:prstGeom>
          <a:solidFill>
            <a:schemeClr val="bg1"/>
          </a:solidFill>
          <a:ln>
            <a:solidFill>
              <a:schemeClr val="accent6">
                <a:lumMod val="50000"/>
              </a:schemeClr>
            </a:solidFill>
          </a:ln>
        </p:spPr>
        <p:txBody>
          <a:bodyPr wrap="square" rtlCol="0">
            <a:spAutoFit/>
          </a:bodyPr>
          <a:lstStyle/>
          <a:p>
            <a:pPr lvl="0" algn="ctr">
              <a:defRPr/>
            </a:pPr>
            <a:r>
              <a:rPr lang="en-US" sz="4400" b="1" dirty="0">
                <a:solidFill>
                  <a:srgbClr val="70AD47">
                    <a:lumMod val="50000"/>
                  </a:srgbClr>
                </a:solidFill>
              </a:rPr>
              <a:t>V</a:t>
            </a:r>
          </a:p>
        </p:txBody>
      </p:sp>
      <p:sp>
        <p:nvSpPr>
          <p:cNvPr id="7" name="TextBox 6"/>
          <p:cNvSpPr txBox="1"/>
          <p:nvPr/>
        </p:nvSpPr>
        <p:spPr>
          <a:xfrm>
            <a:off x="3310854" y="1600488"/>
            <a:ext cx="1005840" cy="769441"/>
          </a:xfrm>
          <a:prstGeom prst="rect">
            <a:avLst/>
          </a:prstGeom>
          <a:solidFill>
            <a:schemeClr val="bg1"/>
          </a:solidFill>
          <a:ln>
            <a:solidFill>
              <a:schemeClr val="accent6">
                <a:lumMod val="50000"/>
              </a:schemeClr>
            </a:solidFill>
          </a:ln>
        </p:spPr>
        <p:txBody>
          <a:bodyPr wrap="square" rtlCol="0">
            <a:spAutoFit/>
          </a:bodyPr>
          <a:lstStyle/>
          <a:p>
            <a:pPr lvl="0" algn="ctr">
              <a:defRPr/>
            </a:pPr>
            <a:r>
              <a:rPr lang="en-US" sz="4400" b="1" dirty="0">
                <a:solidFill>
                  <a:srgbClr val="70AD47">
                    <a:lumMod val="50000"/>
                  </a:srgbClr>
                </a:solidFill>
              </a:rPr>
              <a:t>V</a:t>
            </a:r>
          </a:p>
        </p:txBody>
      </p:sp>
      <p:sp>
        <p:nvSpPr>
          <p:cNvPr id="14" name="TextBox 13"/>
          <p:cNvSpPr txBox="1"/>
          <p:nvPr/>
        </p:nvSpPr>
        <p:spPr>
          <a:xfrm>
            <a:off x="1938944" y="1600489"/>
            <a:ext cx="1005840" cy="769441"/>
          </a:xfrm>
          <a:prstGeom prst="rect">
            <a:avLst/>
          </a:prstGeom>
          <a:solidFill>
            <a:schemeClr val="bg1"/>
          </a:solidFill>
          <a:ln>
            <a:solidFill>
              <a:schemeClr val="accent6">
                <a:lumMod val="50000"/>
              </a:schemeClr>
            </a:solidFill>
          </a:ln>
        </p:spPr>
        <p:txBody>
          <a:bodyPr wrap="square" rtlCol="0">
            <a:spAutoFit/>
          </a:bodyPr>
          <a:lstStyle/>
          <a:p>
            <a:pPr lvl="0" algn="ctr">
              <a:defRPr/>
            </a:pPr>
            <a:r>
              <a:rPr lang="en-US" sz="4400" b="1" dirty="0">
                <a:solidFill>
                  <a:srgbClr val="70AD47">
                    <a:lumMod val="50000"/>
                  </a:srgbClr>
                </a:solidFill>
              </a:rPr>
              <a:t>V</a:t>
            </a:r>
          </a:p>
        </p:txBody>
      </p:sp>
      <p:sp>
        <p:nvSpPr>
          <p:cNvPr id="15" name="TextBox 14"/>
          <p:cNvSpPr txBox="1"/>
          <p:nvPr/>
        </p:nvSpPr>
        <p:spPr>
          <a:xfrm>
            <a:off x="3294811" y="3435643"/>
            <a:ext cx="1005840" cy="769441"/>
          </a:xfrm>
          <a:prstGeom prst="rect">
            <a:avLst/>
          </a:prstGeom>
          <a:solidFill>
            <a:schemeClr val="bg1"/>
          </a:solidFill>
          <a:ln>
            <a:solidFill>
              <a:schemeClr val="accent6">
                <a:lumMod val="50000"/>
              </a:schemeClr>
            </a:solidFill>
          </a:ln>
        </p:spPr>
        <p:txBody>
          <a:bodyPr wrap="square" rtlCol="0">
            <a:spAutoFit/>
          </a:bodyPr>
          <a:lstStyle/>
          <a:p>
            <a:pPr lvl="0" algn="ctr">
              <a:defRPr/>
            </a:pPr>
            <a:r>
              <a:rPr lang="en-US" sz="4400" b="1" dirty="0">
                <a:solidFill>
                  <a:srgbClr val="70AD47">
                    <a:lumMod val="50000"/>
                  </a:srgbClr>
                </a:solidFill>
              </a:rPr>
              <a:t>V</a:t>
            </a:r>
          </a:p>
        </p:txBody>
      </p:sp>
      <p:sp>
        <p:nvSpPr>
          <p:cNvPr id="16" name="TextBox 15"/>
          <p:cNvSpPr txBox="1"/>
          <p:nvPr/>
        </p:nvSpPr>
        <p:spPr>
          <a:xfrm>
            <a:off x="3294811" y="4364261"/>
            <a:ext cx="1005840" cy="769441"/>
          </a:xfrm>
          <a:prstGeom prst="rect">
            <a:avLst/>
          </a:prstGeom>
          <a:solidFill>
            <a:schemeClr val="bg1"/>
          </a:solidFill>
          <a:ln>
            <a:solidFill>
              <a:schemeClr val="accent6">
                <a:lumMod val="50000"/>
              </a:schemeClr>
            </a:solidFill>
          </a:ln>
        </p:spPr>
        <p:txBody>
          <a:bodyPr wrap="square" rtlCol="0">
            <a:spAutoFit/>
          </a:bodyPr>
          <a:lstStyle/>
          <a:p>
            <a:pPr lvl="0" algn="ctr">
              <a:defRPr/>
            </a:pPr>
            <a:r>
              <a:rPr lang="en-US" sz="4400" b="1" dirty="0">
                <a:solidFill>
                  <a:srgbClr val="70AD47">
                    <a:lumMod val="50000"/>
                  </a:srgbClr>
                </a:solidFill>
              </a:rPr>
              <a:t>V</a:t>
            </a:r>
          </a:p>
        </p:txBody>
      </p:sp>
      <p:sp>
        <p:nvSpPr>
          <p:cNvPr id="17" name="TextBox 16"/>
          <p:cNvSpPr txBox="1"/>
          <p:nvPr/>
        </p:nvSpPr>
        <p:spPr>
          <a:xfrm>
            <a:off x="3294811" y="5300758"/>
            <a:ext cx="1005840" cy="769441"/>
          </a:xfrm>
          <a:prstGeom prst="rect">
            <a:avLst/>
          </a:prstGeom>
          <a:solidFill>
            <a:schemeClr val="bg1"/>
          </a:solidFill>
          <a:ln>
            <a:solidFill>
              <a:schemeClr val="accent6">
                <a:lumMod val="50000"/>
              </a:schemeClr>
            </a:solidFill>
          </a:ln>
        </p:spPr>
        <p:txBody>
          <a:bodyPr wrap="square" rtlCol="0">
            <a:spAutoFit/>
          </a:bodyPr>
          <a:lstStyle/>
          <a:p>
            <a:pPr lvl="0" algn="ctr">
              <a:defRPr/>
            </a:pPr>
            <a:r>
              <a:rPr lang="en-US" sz="4400" b="1" dirty="0">
                <a:solidFill>
                  <a:srgbClr val="70AD47">
                    <a:lumMod val="50000"/>
                  </a:srgbClr>
                </a:solidFill>
              </a:rPr>
              <a:t>V</a:t>
            </a:r>
          </a:p>
        </p:txBody>
      </p:sp>
    </p:spTree>
    <p:extLst>
      <p:ext uri="{BB962C8B-B14F-4D97-AF65-F5344CB8AC3E}">
        <p14:creationId xmlns:p14="http://schemas.microsoft.com/office/powerpoint/2010/main" val="2609785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b="1" u="sng" dirty="0"/>
              <a:t>Between Cycle</a:t>
            </a:r>
          </a:p>
        </p:txBody>
      </p:sp>
      <p:grpSp>
        <p:nvGrpSpPr>
          <p:cNvPr id="18" name="Group 17"/>
          <p:cNvGrpSpPr/>
          <p:nvPr/>
        </p:nvGrpSpPr>
        <p:grpSpPr>
          <a:xfrm>
            <a:off x="1736688" y="2034679"/>
            <a:ext cx="4912704" cy="3245870"/>
            <a:chOff x="628650" y="1615131"/>
            <a:chExt cx="4912704" cy="3245870"/>
          </a:xfrm>
        </p:grpSpPr>
        <p:sp>
          <p:nvSpPr>
            <p:cNvPr id="23" name="TextBox 22"/>
            <p:cNvSpPr txBox="1"/>
            <p:nvPr/>
          </p:nvSpPr>
          <p:spPr>
            <a:xfrm>
              <a:off x="3212641" y="1615131"/>
              <a:ext cx="1005840" cy="769441"/>
            </a:xfrm>
            <a:prstGeom prst="rect">
              <a:avLst/>
            </a:prstGeom>
            <a:noFill/>
            <a:ln>
              <a:solidFill>
                <a:srgbClr val="C00000"/>
              </a:solidFill>
            </a:ln>
          </p:spPr>
          <p:txBody>
            <a:bodyPr wrap="square" rtlCol="0">
              <a:spAutoFit/>
            </a:bodyPr>
            <a:lstStyle/>
            <a:p>
              <a:pPr algn="ctr"/>
              <a:r>
                <a:rPr lang="en-US" sz="4400" b="1" dirty="0">
                  <a:solidFill>
                    <a:srgbClr val="C00000"/>
                  </a:solidFill>
                </a:rPr>
                <a:t>BT</a:t>
              </a:r>
            </a:p>
          </p:txBody>
        </p:sp>
        <p:sp>
          <p:nvSpPr>
            <p:cNvPr id="25" name="TextBox 24"/>
            <p:cNvSpPr txBox="1"/>
            <p:nvPr/>
          </p:nvSpPr>
          <p:spPr>
            <a:xfrm>
              <a:off x="628650" y="2843761"/>
              <a:ext cx="1005840" cy="769441"/>
            </a:xfrm>
            <a:prstGeom prst="rect">
              <a:avLst/>
            </a:prstGeom>
            <a:noFill/>
            <a:ln>
              <a:solidFill>
                <a:srgbClr val="002060"/>
              </a:solidFill>
            </a:ln>
          </p:spPr>
          <p:txBody>
            <a:bodyPr wrap="square" rtlCol="0">
              <a:spAutoFit/>
            </a:bodyPr>
            <a:lstStyle/>
            <a:p>
              <a:pPr algn="ctr"/>
              <a:r>
                <a:rPr lang="en-US" sz="4400" b="1" dirty="0">
                  <a:solidFill>
                    <a:srgbClr val="002060"/>
                  </a:solidFill>
                </a:rPr>
                <a:t>IC</a:t>
              </a:r>
            </a:p>
          </p:txBody>
        </p:sp>
        <p:sp>
          <p:nvSpPr>
            <p:cNvPr id="26" name="TextBox 25"/>
            <p:cNvSpPr txBox="1"/>
            <p:nvPr/>
          </p:nvSpPr>
          <p:spPr>
            <a:xfrm>
              <a:off x="4535514" y="1615131"/>
              <a:ext cx="1005840" cy="769441"/>
            </a:xfrm>
            <a:prstGeom prst="rect">
              <a:avLst/>
            </a:prstGeom>
            <a:noFill/>
            <a:ln>
              <a:solidFill>
                <a:schemeClr val="accent2">
                  <a:lumMod val="75000"/>
                </a:schemeClr>
              </a:solidFill>
            </a:ln>
          </p:spPr>
          <p:txBody>
            <a:bodyPr wrap="square" rtlCol="0">
              <a:spAutoFit/>
            </a:bodyPr>
            <a:lstStyle/>
            <a:p>
              <a:pPr algn="ctr"/>
              <a:r>
                <a:rPr lang="en-US" sz="4400" b="1" dirty="0">
                  <a:solidFill>
                    <a:schemeClr val="accent2">
                      <a:lumMod val="75000"/>
                    </a:schemeClr>
                  </a:solidFill>
                </a:rPr>
                <a:t>M</a:t>
              </a:r>
            </a:p>
          </p:txBody>
        </p:sp>
        <p:sp>
          <p:nvSpPr>
            <p:cNvPr id="27" name="TextBox 26"/>
            <p:cNvSpPr txBox="1"/>
            <p:nvPr/>
          </p:nvSpPr>
          <p:spPr>
            <a:xfrm>
              <a:off x="3159450" y="2849041"/>
              <a:ext cx="1005840" cy="769441"/>
            </a:xfrm>
            <a:prstGeom prst="rect">
              <a:avLst/>
            </a:prstGeom>
            <a:noFill/>
            <a:ln>
              <a:solidFill>
                <a:srgbClr val="C00000"/>
              </a:solidFill>
            </a:ln>
          </p:spPr>
          <p:txBody>
            <a:bodyPr wrap="square" rtlCol="0">
              <a:spAutoFit/>
            </a:bodyPr>
            <a:lstStyle/>
            <a:p>
              <a:pPr algn="ctr"/>
              <a:r>
                <a:rPr lang="en-US" sz="4400" b="1" dirty="0">
                  <a:solidFill>
                    <a:srgbClr val="C00000"/>
                  </a:solidFill>
                </a:rPr>
                <a:t>BT</a:t>
              </a:r>
            </a:p>
          </p:txBody>
        </p:sp>
        <p:cxnSp>
          <p:nvCxnSpPr>
            <p:cNvPr id="28" name="Straight Arrow Connector 27"/>
            <p:cNvCxnSpPr>
              <a:stCxn id="25" idx="3"/>
              <a:endCxn id="23" idx="1"/>
            </p:cNvCxnSpPr>
            <p:nvPr/>
          </p:nvCxnSpPr>
          <p:spPr>
            <a:xfrm flipV="1">
              <a:off x="1634490" y="1999852"/>
              <a:ext cx="1578151" cy="1228630"/>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25" idx="3"/>
              <a:endCxn id="27" idx="1"/>
            </p:cNvCxnSpPr>
            <p:nvPr/>
          </p:nvCxnSpPr>
          <p:spPr>
            <a:xfrm>
              <a:off x="1634490" y="3228482"/>
              <a:ext cx="1524960" cy="5280"/>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endCxn id="32" idx="1"/>
            </p:cNvCxnSpPr>
            <p:nvPr/>
          </p:nvCxnSpPr>
          <p:spPr>
            <a:xfrm>
              <a:off x="1634490" y="3217922"/>
              <a:ext cx="1524960" cy="1249750"/>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535514" y="2869270"/>
              <a:ext cx="1005840" cy="769441"/>
            </a:xfrm>
            <a:prstGeom prst="rect">
              <a:avLst/>
            </a:prstGeom>
            <a:noFill/>
            <a:ln>
              <a:solidFill>
                <a:schemeClr val="accent2">
                  <a:lumMod val="75000"/>
                </a:schemeClr>
              </a:solidFill>
            </a:ln>
          </p:spPr>
          <p:txBody>
            <a:bodyPr wrap="square" rtlCol="0">
              <a:spAutoFit/>
            </a:bodyPr>
            <a:lstStyle/>
            <a:p>
              <a:pPr algn="ctr"/>
              <a:r>
                <a:rPr lang="en-US" sz="4400" b="1" dirty="0">
                  <a:solidFill>
                    <a:schemeClr val="accent2">
                      <a:lumMod val="75000"/>
                    </a:schemeClr>
                  </a:solidFill>
                </a:rPr>
                <a:t>M</a:t>
              </a:r>
            </a:p>
          </p:txBody>
        </p:sp>
        <p:sp>
          <p:nvSpPr>
            <p:cNvPr id="32" name="TextBox 31"/>
            <p:cNvSpPr txBox="1"/>
            <p:nvPr/>
          </p:nvSpPr>
          <p:spPr>
            <a:xfrm>
              <a:off x="3159450" y="4082951"/>
              <a:ext cx="1005840" cy="769441"/>
            </a:xfrm>
            <a:prstGeom prst="rect">
              <a:avLst/>
            </a:prstGeom>
            <a:noFill/>
            <a:ln>
              <a:solidFill>
                <a:srgbClr val="C00000"/>
              </a:solidFill>
            </a:ln>
          </p:spPr>
          <p:txBody>
            <a:bodyPr wrap="square" rtlCol="0">
              <a:spAutoFit/>
            </a:bodyPr>
            <a:lstStyle/>
            <a:p>
              <a:pPr algn="ctr"/>
              <a:r>
                <a:rPr lang="en-US" sz="4400" b="1" dirty="0">
                  <a:solidFill>
                    <a:srgbClr val="C00000"/>
                  </a:solidFill>
                </a:rPr>
                <a:t>BT</a:t>
              </a:r>
            </a:p>
          </p:txBody>
        </p:sp>
        <p:cxnSp>
          <p:nvCxnSpPr>
            <p:cNvPr id="33" name="Straight Arrow Connector 32"/>
            <p:cNvCxnSpPr/>
            <p:nvPr/>
          </p:nvCxnSpPr>
          <p:spPr>
            <a:xfrm flipH="1" flipV="1">
              <a:off x="4165290" y="3267230"/>
              <a:ext cx="370224"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flipV="1">
              <a:off x="4195572" y="1999852"/>
              <a:ext cx="339942"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4535514" y="4091560"/>
              <a:ext cx="1005840" cy="769441"/>
            </a:xfrm>
            <a:prstGeom prst="rect">
              <a:avLst/>
            </a:prstGeom>
            <a:noFill/>
            <a:ln>
              <a:solidFill>
                <a:schemeClr val="accent2">
                  <a:lumMod val="75000"/>
                </a:schemeClr>
              </a:solidFill>
            </a:ln>
          </p:spPr>
          <p:txBody>
            <a:bodyPr wrap="square" rtlCol="0">
              <a:spAutoFit/>
            </a:bodyPr>
            <a:lstStyle/>
            <a:p>
              <a:pPr algn="ctr"/>
              <a:r>
                <a:rPr lang="en-US" sz="4400" b="1" dirty="0">
                  <a:solidFill>
                    <a:schemeClr val="accent2">
                      <a:lumMod val="75000"/>
                    </a:schemeClr>
                  </a:solidFill>
                </a:rPr>
                <a:t>M</a:t>
              </a:r>
            </a:p>
          </p:txBody>
        </p:sp>
        <p:cxnSp>
          <p:nvCxnSpPr>
            <p:cNvPr id="36" name="Straight Arrow Connector 35"/>
            <p:cNvCxnSpPr/>
            <p:nvPr/>
          </p:nvCxnSpPr>
          <p:spPr>
            <a:xfrm flipH="1" flipV="1">
              <a:off x="4147616" y="4467670"/>
              <a:ext cx="370224"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609506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785" y="126720"/>
            <a:ext cx="8229600" cy="1143000"/>
          </a:xfrm>
        </p:spPr>
        <p:txBody>
          <a:bodyPr/>
          <a:lstStyle/>
          <a:p>
            <a:r>
              <a:rPr lang="en-US" dirty="0"/>
              <a:t>Mentor Shortage? </a:t>
            </a:r>
          </a:p>
        </p:txBody>
      </p:sp>
      <p:sp>
        <p:nvSpPr>
          <p:cNvPr id="3" name="Content Placeholder 2"/>
          <p:cNvSpPr>
            <a:spLocks noGrp="1"/>
          </p:cNvSpPr>
          <p:nvPr>
            <p:ph idx="1"/>
          </p:nvPr>
        </p:nvSpPr>
        <p:spPr>
          <a:xfrm>
            <a:off x="138818" y="1587676"/>
            <a:ext cx="8799534" cy="4788072"/>
          </a:xfrm>
        </p:spPr>
        <p:txBody>
          <a:bodyPr>
            <a:normAutofit fontScale="92500"/>
          </a:bodyPr>
          <a:lstStyle/>
          <a:p>
            <a:r>
              <a:rPr lang="en-US" sz="2800" dirty="0">
                <a:solidFill>
                  <a:schemeClr val="accent1"/>
                </a:solidFill>
              </a:rPr>
              <a:t>Goal: all beginning teachers have a mentor </a:t>
            </a:r>
            <a:r>
              <a:rPr lang="en-US" sz="2800" i="1" dirty="0">
                <a:solidFill>
                  <a:schemeClr val="accent1"/>
                </a:solidFill>
              </a:rPr>
              <a:t>in the school</a:t>
            </a:r>
            <a:endParaRPr lang="en-US" i="1" dirty="0"/>
          </a:p>
          <a:p>
            <a:r>
              <a:rPr lang="en-US" sz="2600" dirty="0"/>
              <a:t>TLC Instructional Coach could mentor one beginning teacher</a:t>
            </a:r>
          </a:p>
          <a:p>
            <a:pPr lvl="1"/>
            <a:r>
              <a:rPr lang="en-US" sz="2600" dirty="0"/>
              <a:t>In addition to TLC Instructional Coach expectations, they would need to meet all the mentor expectations.  </a:t>
            </a:r>
          </a:p>
          <a:p>
            <a:r>
              <a:rPr lang="en-US" sz="2600" dirty="0"/>
              <a:t>Mentors could mentor two second-year teachers </a:t>
            </a:r>
          </a:p>
          <a:p>
            <a:pPr lvl="1"/>
            <a:r>
              <a:rPr lang="en-US" sz="2600" dirty="0"/>
              <a:t>Mentors will attend first days of New Teacher orientation and help in classroom</a:t>
            </a:r>
          </a:p>
          <a:p>
            <a:r>
              <a:rPr lang="en-US" sz="2600" dirty="0"/>
              <a:t>Mentor from a nearby school</a:t>
            </a:r>
          </a:p>
          <a:p>
            <a:pPr lvl="1"/>
            <a:r>
              <a:rPr lang="en-US" sz="2600" dirty="0"/>
              <a:t>Travel, not familiar with school expectations/routines, access </a:t>
            </a:r>
            <a:endParaRPr lang="en-US" sz="3000" dirty="0"/>
          </a:p>
          <a:p>
            <a:endParaRPr lang="en-US" dirty="0"/>
          </a:p>
        </p:txBody>
      </p:sp>
    </p:spTree>
    <p:extLst>
      <p:ext uri="{BB962C8B-B14F-4D97-AF65-F5344CB8AC3E}">
        <p14:creationId xmlns:p14="http://schemas.microsoft.com/office/powerpoint/2010/main" val="24248726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a:t>DMPS </a:t>
            </a:r>
            <a:br>
              <a:rPr lang="en-US" sz="4000" dirty="0"/>
            </a:br>
            <a:r>
              <a:rPr lang="en-US" sz="4000"/>
              <a:t>TLC Renewal/Hiring Process</a:t>
            </a:r>
            <a:endParaRPr lang="en-US" sz="4000" dirty="0"/>
          </a:p>
        </p:txBody>
      </p:sp>
    </p:spTree>
    <p:extLst>
      <p:ext uri="{BB962C8B-B14F-4D97-AF65-F5344CB8AC3E}">
        <p14:creationId xmlns:p14="http://schemas.microsoft.com/office/powerpoint/2010/main" val="20020278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Renewal</a:t>
            </a:r>
            <a:r>
              <a:rPr lang="en-US"/>
              <a:t> and Hiring </a:t>
            </a:r>
            <a:endParaRPr lang="en-US" dirty="0"/>
          </a:p>
        </p:txBody>
      </p:sp>
      <p:sp>
        <p:nvSpPr>
          <p:cNvPr id="3" name="Content Placeholder 2"/>
          <p:cNvSpPr>
            <a:spLocks noGrp="1"/>
          </p:cNvSpPr>
          <p:nvPr>
            <p:ph idx="1"/>
          </p:nvPr>
        </p:nvSpPr>
        <p:spPr>
          <a:xfrm>
            <a:off x="457200" y="1600200"/>
            <a:ext cx="8229600" cy="4525963"/>
          </a:xfrm>
        </p:spPr>
        <p:txBody>
          <a:bodyPr>
            <a:normAutofit/>
          </a:bodyPr>
          <a:lstStyle/>
          <a:p>
            <a:pPr marL="4572" indent="0">
              <a:buNone/>
            </a:pPr>
            <a:r>
              <a:rPr lang="en-US" dirty="0" smtClean="0"/>
              <a:t>Renewal </a:t>
            </a:r>
            <a:r>
              <a:rPr lang="en-US" dirty="0"/>
              <a:t>Process for Current TLC positions</a:t>
            </a:r>
          </a:p>
          <a:p>
            <a:pPr lvl="1"/>
            <a:r>
              <a:rPr lang="en-US" dirty="0"/>
              <a:t>Communication with TLC staff directly from Human </a:t>
            </a:r>
            <a:r>
              <a:rPr lang="en-US" dirty="0" smtClean="0"/>
              <a:t>Resources</a:t>
            </a:r>
            <a:endParaRPr lang="en-US" dirty="0"/>
          </a:p>
          <a:p>
            <a:pPr lvl="1"/>
            <a:r>
              <a:rPr lang="en-US" dirty="0"/>
              <a:t>Principal/evaluator reviews survey data, artifacts, and determines renewal of staff members </a:t>
            </a:r>
            <a:r>
              <a:rPr lang="en-US" dirty="0" smtClean="0"/>
              <a:t>position</a:t>
            </a:r>
          </a:p>
          <a:p>
            <a:pPr lvl="2"/>
            <a:r>
              <a:rPr lang="en-US" dirty="0" smtClean="0"/>
              <a:t>School Leadership Team Member</a:t>
            </a:r>
          </a:p>
          <a:p>
            <a:pPr lvl="2"/>
            <a:r>
              <a:rPr lang="en-US" dirty="0" smtClean="0"/>
              <a:t>Innovation Teacher</a:t>
            </a:r>
          </a:p>
          <a:p>
            <a:pPr lvl="2"/>
            <a:r>
              <a:rPr lang="en-US" dirty="0" smtClean="0"/>
              <a:t>Instructional Coach/IB Coordinator</a:t>
            </a:r>
            <a:endParaRPr lang="en-US" dirty="0"/>
          </a:p>
          <a:p>
            <a:pPr lvl="1"/>
            <a:r>
              <a:rPr lang="en-US" dirty="0" smtClean="0"/>
              <a:t>Decisions will be made by June </a:t>
            </a:r>
            <a:r>
              <a:rPr lang="en-US" dirty="0"/>
              <a:t>15, 2016</a:t>
            </a:r>
          </a:p>
          <a:p>
            <a:pPr lvl="1">
              <a:buNone/>
            </a:pPr>
            <a:endParaRPr lang="en-US" dirty="0"/>
          </a:p>
          <a:p>
            <a:pPr lvl="1"/>
            <a:endParaRPr lang="en-US" dirty="0"/>
          </a:p>
        </p:txBody>
      </p:sp>
    </p:spTree>
    <p:extLst>
      <p:ext uri="{BB962C8B-B14F-4D97-AF65-F5344CB8AC3E}">
        <p14:creationId xmlns:p14="http://schemas.microsoft.com/office/powerpoint/2010/main" val="18783426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Renewal and Hiring </a:t>
            </a:r>
          </a:p>
        </p:txBody>
      </p:sp>
      <p:sp>
        <p:nvSpPr>
          <p:cNvPr id="3" name="Content Placeholder 2"/>
          <p:cNvSpPr>
            <a:spLocks noGrp="1"/>
          </p:cNvSpPr>
          <p:nvPr>
            <p:ph idx="1"/>
          </p:nvPr>
        </p:nvSpPr>
        <p:spPr/>
        <p:txBody>
          <a:bodyPr/>
          <a:lstStyle/>
          <a:p>
            <a:pPr marL="4572" indent="0">
              <a:buNone/>
            </a:pPr>
            <a:r>
              <a:rPr lang="en-US" dirty="0" smtClean="0"/>
              <a:t>Hiring </a:t>
            </a:r>
            <a:r>
              <a:rPr lang="en-US" dirty="0"/>
              <a:t>Process for new positions</a:t>
            </a:r>
          </a:p>
          <a:p>
            <a:pPr lvl="1"/>
            <a:r>
              <a:rPr lang="en-US" dirty="0"/>
              <a:t>Two New Positions</a:t>
            </a:r>
          </a:p>
          <a:p>
            <a:pPr lvl="2"/>
            <a:r>
              <a:rPr lang="en-US" dirty="0"/>
              <a:t>PLC </a:t>
            </a:r>
            <a:r>
              <a:rPr lang="en-US" dirty="0" smtClean="0"/>
              <a:t>Leader for </a:t>
            </a:r>
            <a:r>
              <a:rPr lang="en-US" dirty="0"/>
              <a:t>Schools of Rigor </a:t>
            </a:r>
          </a:p>
          <a:p>
            <a:pPr lvl="2"/>
            <a:r>
              <a:rPr lang="en-US" dirty="0"/>
              <a:t>Mentors </a:t>
            </a:r>
          </a:p>
          <a:p>
            <a:pPr lvl="1"/>
            <a:r>
              <a:rPr lang="en-US" dirty="0"/>
              <a:t>Vacancies due to non-renewal or no longer DMPS employee</a:t>
            </a:r>
          </a:p>
          <a:p>
            <a:pPr lvl="1">
              <a:buNone/>
            </a:pPr>
            <a:endParaRPr lang="en-US" dirty="0"/>
          </a:p>
          <a:p>
            <a:pPr lvl="1"/>
            <a:endParaRPr lang="en-US" dirty="0"/>
          </a:p>
        </p:txBody>
      </p:sp>
    </p:spTree>
    <p:extLst>
      <p:ext uri="{BB962C8B-B14F-4D97-AF65-F5344CB8AC3E}">
        <p14:creationId xmlns:p14="http://schemas.microsoft.com/office/powerpoint/2010/main" val="17598323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normAutofit fontScale="90000"/>
          </a:bodyPr>
          <a:lstStyle/>
          <a:p>
            <a:r>
              <a:rPr lang="en-US" dirty="0"/>
              <a:t>What if I moved someone into a TLC Coach Position on my staffing plan for 16-17?</a:t>
            </a:r>
          </a:p>
        </p:txBody>
      </p:sp>
      <p:sp>
        <p:nvSpPr>
          <p:cNvPr id="3" name="Content Placeholder 2"/>
          <p:cNvSpPr>
            <a:spLocks noGrp="1"/>
          </p:cNvSpPr>
          <p:nvPr>
            <p:ph idx="1"/>
          </p:nvPr>
        </p:nvSpPr>
        <p:spPr/>
        <p:txBody>
          <a:bodyPr>
            <a:normAutofit/>
          </a:bodyPr>
          <a:lstStyle/>
          <a:p>
            <a:r>
              <a:rPr lang="en-US" dirty="0"/>
              <a:t>Notify Maureen ASAP</a:t>
            </a:r>
          </a:p>
          <a:p>
            <a:pPr lvl="1"/>
            <a:r>
              <a:rPr lang="en-US" dirty="0"/>
              <a:t>HR will work with principals on verifying qualification for TLC coaching position and on including that staff member in the </a:t>
            </a:r>
            <a:r>
              <a:rPr lang="en-US" dirty="0" smtClean="0"/>
              <a:t>selection process</a:t>
            </a:r>
            <a:endParaRPr lang="en-US" dirty="0"/>
          </a:p>
          <a:p>
            <a:pPr lvl="1"/>
            <a:endParaRPr lang="en-US" sz="1400" dirty="0"/>
          </a:p>
          <a:p>
            <a:r>
              <a:rPr lang="en-US" dirty="0"/>
              <a:t>Moving forward</a:t>
            </a:r>
          </a:p>
          <a:p>
            <a:pPr lvl="1"/>
            <a:r>
              <a:rPr lang="en-US" dirty="0"/>
              <a:t>we have to use the TLC process for selection of coaches. This keeps our work fair and equitable.   </a:t>
            </a:r>
          </a:p>
          <a:p>
            <a:endParaRPr lang="en-US" dirty="0"/>
          </a:p>
        </p:txBody>
      </p:sp>
    </p:spTree>
    <p:extLst>
      <p:ext uri="{BB962C8B-B14F-4D97-AF65-F5344CB8AC3E}">
        <p14:creationId xmlns:p14="http://schemas.microsoft.com/office/powerpoint/2010/main" val="4219456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Teacher Leader Role Categories</a:t>
            </a:r>
          </a:p>
        </p:txBody>
      </p:sp>
      <p:sp>
        <p:nvSpPr>
          <p:cNvPr id="3" name="Content Placeholder 2"/>
          <p:cNvSpPr>
            <a:spLocks noGrp="1"/>
          </p:cNvSpPr>
          <p:nvPr>
            <p:ph idx="1"/>
          </p:nvPr>
        </p:nvSpPr>
        <p:spPr/>
        <p:txBody>
          <a:bodyPr>
            <a:normAutofit fontScale="77500" lnSpcReduction="20000"/>
          </a:bodyPr>
          <a:lstStyle/>
          <a:p>
            <a:r>
              <a:rPr lang="en-US" b="1" dirty="0">
                <a:solidFill>
                  <a:srgbClr val="00467F"/>
                </a:solidFill>
              </a:rPr>
              <a:t>Coaches</a:t>
            </a:r>
          </a:p>
          <a:p>
            <a:pPr lvl="1"/>
            <a:r>
              <a:rPr lang="en-US" dirty="0"/>
              <a:t>Instructional Coaches</a:t>
            </a:r>
          </a:p>
          <a:p>
            <a:pPr lvl="1"/>
            <a:r>
              <a:rPr lang="en-US" dirty="0"/>
              <a:t>Special Education Support Teachers</a:t>
            </a:r>
          </a:p>
          <a:p>
            <a:r>
              <a:rPr lang="en-US" b="1" dirty="0">
                <a:solidFill>
                  <a:srgbClr val="00467F"/>
                </a:solidFill>
              </a:rPr>
              <a:t>District-Wide Teacher Leaders</a:t>
            </a:r>
          </a:p>
          <a:p>
            <a:pPr lvl="1"/>
            <a:r>
              <a:rPr lang="en-US" dirty="0"/>
              <a:t>PLC Facilitators</a:t>
            </a:r>
          </a:p>
          <a:p>
            <a:pPr lvl="1"/>
            <a:r>
              <a:rPr lang="en-US" dirty="0"/>
              <a:t>Demonstration Teachers</a:t>
            </a:r>
          </a:p>
          <a:p>
            <a:pPr lvl="1"/>
            <a:r>
              <a:rPr lang="en-US" dirty="0"/>
              <a:t>TLC Coordinators</a:t>
            </a:r>
          </a:p>
          <a:p>
            <a:r>
              <a:rPr lang="en-US" b="1" dirty="0">
                <a:solidFill>
                  <a:srgbClr val="00467F"/>
                </a:solidFill>
              </a:rPr>
              <a:t>School-Based Teacher Leaders</a:t>
            </a:r>
          </a:p>
          <a:p>
            <a:pPr lvl="1"/>
            <a:r>
              <a:rPr lang="en-US" dirty="0"/>
              <a:t>School Leadership Team Members</a:t>
            </a:r>
          </a:p>
          <a:p>
            <a:pPr lvl="1"/>
            <a:r>
              <a:rPr lang="en-US" dirty="0"/>
              <a:t>Innovation Teachers</a:t>
            </a:r>
          </a:p>
          <a:p>
            <a:pPr lvl="1"/>
            <a:r>
              <a:rPr lang="en-US" dirty="0"/>
              <a:t>Mentors (NEW)</a:t>
            </a:r>
          </a:p>
          <a:p>
            <a:pPr lvl="1"/>
            <a:r>
              <a:rPr lang="en-US" dirty="0"/>
              <a:t>PLC Leaders, Demonstration Site Schools of Rigor (NEW)</a:t>
            </a:r>
          </a:p>
        </p:txBody>
      </p:sp>
    </p:spTree>
    <p:extLst>
      <p:ext uri="{BB962C8B-B14F-4D97-AF65-F5344CB8AC3E}">
        <p14:creationId xmlns:p14="http://schemas.microsoft.com/office/powerpoint/2010/main" val="32506372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Mentor Hiring Process</a:t>
            </a:r>
          </a:p>
        </p:txBody>
      </p:sp>
      <p:sp>
        <p:nvSpPr>
          <p:cNvPr id="3" name="Content Placeholder 2"/>
          <p:cNvSpPr>
            <a:spLocks noGrp="1"/>
          </p:cNvSpPr>
          <p:nvPr>
            <p:ph idx="1"/>
          </p:nvPr>
        </p:nvSpPr>
        <p:spPr>
          <a:xfrm>
            <a:off x="174171" y="1417638"/>
            <a:ext cx="8795658" cy="4708527"/>
          </a:xfrm>
        </p:spPr>
        <p:txBody>
          <a:bodyPr>
            <a:normAutofit fontScale="92500" lnSpcReduction="20000"/>
          </a:bodyPr>
          <a:lstStyle/>
          <a:p>
            <a:pPr>
              <a:spcBef>
                <a:spcPts val="0"/>
              </a:spcBef>
            </a:pPr>
            <a:r>
              <a:rPr lang="en-US" b="1" dirty="0"/>
              <a:t>TLC Application on AppliTrack opens on Wed., April 27</a:t>
            </a:r>
            <a:r>
              <a:rPr lang="en-US" b="1" baseline="30000" dirty="0"/>
              <a:t>th</a:t>
            </a:r>
          </a:p>
          <a:p>
            <a:pPr marL="1588" indent="0">
              <a:spcBef>
                <a:spcPts val="0"/>
              </a:spcBef>
              <a:buNone/>
            </a:pPr>
            <a:endParaRPr lang="en-US" b="1" baseline="30000" dirty="0"/>
          </a:p>
          <a:p>
            <a:pPr>
              <a:spcBef>
                <a:spcPts val="0"/>
              </a:spcBef>
              <a:spcAft>
                <a:spcPts val="0"/>
              </a:spcAft>
            </a:pPr>
            <a:r>
              <a:rPr lang="en-US" b="1" dirty="0"/>
              <a:t>Three references:  </a:t>
            </a:r>
          </a:p>
          <a:p>
            <a:pPr lvl="1">
              <a:spcBef>
                <a:spcPts val="0"/>
              </a:spcBef>
              <a:spcAft>
                <a:spcPts val="0"/>
              </a:spcAft>
            </a:pPr>
            <a:r>
              <a:rPr lang="en-US" b="1" dirty="0"/>
              <a:t> 1 current supervisor </a:t>
            </a:r>
          </a:p>
          <a:p>
            <a:pPr lvl="1">
              <a:spcBef>
                <a:spcPts val="0"/>
              </a:spcBef>
              <a:spcAft>
                <a:spcPts val="600"/>
              </a:spcAft>
            </a:pPr>
            <a:r>
              <a:rPr lang="en-US" b="1" dirty="0"/>
              <a:t> 2 current colleagues</a:t>
            </a:r>
          </a:p>
          <a:p>
            <a:pPr lvl="1">
              <a:spcBef>
                <a:spcPts val="0"/>
              </a:spcBef>
              <a:spcAft>
                <a:spcPts val="600"/>
              </a:spcAft>
            </a:pPr>
            <a:endParaRPr lang="en-US" b="1" dirty="0"/>
          </a:p>
          <a:p>
            <a:pPr>
              <a:spcBef>
                <a:spcPts val="0"/>
              </a:spcBef>
              <a:spcAft>
                <a:spcPts val="0"/>
              </a:spcAft>
            </a:pPr>
            <a:r>
              <a:rPr lang="en-US" b="1" dirty="0"/>
              <a:t>Three person interview team: </a:t>
            </a:r>
          </a:p>
          <a:p>
            <a:pPr lvl="1">
              <a:spcBef>
                <a:spcPts val="0"/>
              </a:spcBef>
              <a:spcAft>
                <a:spcPts val="0"/>
              </a:spcAft>
            </a:pPr>
            <a:r>
              <a:rPr lang="en-US" b="1" dirty="0"/>
              <a:t>Principal or Designee</a:t>
            </a:r>
          </a:p>
          <a:p>
            <a:pPr lvl="1"/>
            <a:r>
              <a:rPr lang="en-US" b="1" dirty="0"/>
              <a:t>Instructional Coach</a:t>
            </a:r>
          </a:p>
          <a:p>
            <a:pPr lvl="1"/>
            <a:r>
              <a:rPr lang="en-US" b="1" dirty="0"/>
              <a:t>New teacher with maximum of 4 years teaching experience</a:t>
            </a:r>
          </a:p>
          <a:p>
            <a:pPr lvl="1"/>
            <a:endParaRPr lang="en-US" b="1" dirty="0"/>
          </a:p>
          <a:p>
            <a:endParaRPr lang="en-US" dirty="0"/>
          </a:p>
        </p:txBody>
      </p:sp>
    </p:spTree>
    <p:extLst>
      <p:ext uri="{BB962C8B-B14F-4D97-AF65-F5344CB8AC3E}">
        <p14:creationId xmlns:p14="http://schemas.microsoft.com/office/powerpoint/2010/main" val="39477222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785" y="126720"/>
            <a:ext cx="8229600" cy="1143000"/>
          </a:xfrm>
        </p:spPr>
        <p:txBody>
          <a:bodyPr>
            <a:normAutofit fontScale="90000"/>
          </a:bodyPr>
          <a:lstStyle/>
          <a:p>
            <a:r>
              <a:rPr lang="en-US" dirty="0"/>
              <a:t>Things to Consider When Hiring a Mentor</a:t>
            </a:r>
          </a:p>
        </p:txBody>
      </p:sp>
      <p:sp>
        <p:nvSpPr>
          <p:cNvPr id="5" name="Content Placeholder 4"/>
          <p:cNvSpPr>
            <a:spLocks noGrp="1"/>
          </p:cNvSpPr>
          <p:nvPr>
            <p:ph idx="1"/>
          </p:nvPr>
        </p:nvSpPr>
        <p:spPr>
          <a:xfrm>
            <a:off x="423785" y="1426474"/>
            <a:ext cx="8516983" cy="5041495"/>
          </a:xfrm>
        </p:spPr>
        <p:txBody>
          <a:bodyPr>
            <a:normAutofit fontScale="85000" lnSpcReduction="20000"/>
          </a:bodyPr>
          <a:lstStyle/>
          <a:p>
            <a:r>
              <a:rPr lang="en-US" dirty="0"/>
              <a:t>Time commitment</a:t>
            </a:r>
          </a:p>
          <a:p>
            <a:r>
              <a:rPr lang="en-US" dirty="0"/>
              <a:t>Communication skills</a:t>
            </a:r>
          </a:p>
          <a:p>
            <a:r>
              <a:rPr lang="en-US" dirty="0"/>
              <a:t>Attitude and character</a:t>
            </a:r>
          </a:p>
          <a:p>
            <a:r>
              <a:rPr lang="en-US" dirty="0"/>
              <a:t>Interpersonal Skills</a:t>
            </a:r>
          </a:p>
          <a:p>
            <a:r>
              <a:rPr lang="en-US" dirty="0"/>
              <a:t>Content area</a:t>
            </a:r>
          </a:p>
          <a:p>
            <a:r>
              <a:rPr lang="en-US" dirty="0"/>
              <a:t>Availability during the day (PLC, common planning time)</a:t>
            </a:r>
          </a:p>
          <a:p>
            <a:r>
              <a:rPr lang="en-US" dirty="0"/>
              <a:t>Coaches of extracurricular activities</a:t>
            </a:r>
          </a:p>
          <a:p>
            <a:r>
              <a:rPr lang="en-US" dirty="0"/>
              <a:t>Number of supplements—maximum of 2 TLC supplements per teacher</a:t>
            </a:r>
          </a:p>
          <a:p>
            <a:r>
              <a:rPr lang="en-US" dirty="0"/>
              <a:t>Late Hires</a:t>
            </a:r>
          </a:p>
        </p:txBody>
      </p:sp>
    </p:spTree>
    <p:extLst>
      <p:ext uri="{BB962C8B-B14F-4D97-AF65-F5344CB8AC3E}">
        <p14:creationId xmlns:p14="http://schemas.microsoft.com/office/powerpoint/2010/main" val="25941771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&amp; References</a:t>
            </a:r>
          </a:p>
        </p:txBody>
      </p:sp>
      <p:sp>
        <p:nvSpPr>
          <p:cNvPr id="7" name="Rectangle 6"/>
          <p:cNvSpPr/>
          <p:nvPr/>
        </p:nvSpPr>
        <p:spPr>
          <a:xfrm>
            <a:off x="167425" y="1996628"/>
            <a:ext cx="8519375" cy="3108543"/>
          </a:xfrm>
          <a:prstGeom prst="rect">
            <a:avLst/>
          </a:prstGeom>
        </p:spPr>
        <p:txBody>
          <a:bodyPr wrap="square">
            <a:spAutoFit/>
          </a:bodyPr>
          <a:lstStyle/>
          <a:p>
            <a:r>
              <a:rPr lang="en-US" sz="3500" dirty="0">
                <a:ln w="0"/>
                <a:effectLst>
                  <a:outerShdw blurRad="38100" dist="19050" dir="2700000" algn="tl" rotWithShape="0">
                    <a:schemeClr val="dk1">
                      <a:alpha val="40000"/>
                    </a:schemeClr>
                  </a:outerShdw>
                </a:effectLst>
              </a:rPr>
              <a:t>Apply on </a:t>
            </a:r>
            <a:r>
              <a:rPr lang="en-US" sz="3500" dirty="0" err="1">
                <a:ln w="0"/>
                <a:effectLst>
                  <a:outerShdw blurRad="38100" dist="19050" dir="2700000" algn="tl" rotWithShape="0">
                    <a:schemeClr val="dk1">
                      <a:alpha val="40000"/>
                    </a:schemeClr>
                  </a:outerShdw>
                </a:effectLst>
              </a:rPr>
              <a:t>AppliTrack</a:t>
            </a:r>
            <a:r>
              <a:rPr lang="en-US" sz="3500" dirty="0">
                <a:ln w="0"/>
                <a:effectLst>
                  <a:outerShdw blurRad="38100" dist="19050" dir="2700000" algn="tl" rotWithShape="0">
                    <a:schemeClr val="dk1">
                      <a:alpha val="40000"/>
                    </a:schemeClr>
                  </a:outerShdw>
                </a:effectLst>
              </a:rPr>
              <a:t> – Available at: </a:t>
            </a:r>
          </a:p>
          <a:p>
            <a:pPr marL="457200" indent="-457200">
              <a:buFont typeface="Arial" panose="020B0604020202020204" pitchFamily="34" charset="0"/>
              <a:buChar char="•"/>
            </a:pPr>
            <a:r>
              <a:rPr lang="en-US" sz="3500" dirty="0" err="1">
                <a:ln w="0"/>
                <a:effectLst>
                  <a:outerShdw blurRad="38100" dist="19050" dir="2700000" algn="tl" rotWithShape="0">
                    <a:schemeClr val="dk1">
                      <a:alpha val="40000"/>
                    </a:schemeClr>
                  </a:outerShdw>
                </a:effectLst>
              </a:rPr>
              <a:t>Jobs@DMPS</a:t>
            </a:r>
            <a:r>
              <a:rPr lang="en-US" sz="3500" dirty="0">
                <a:ln w="0"/>
                <a:effectLst>
                  <a:outerShdw blurRad="38100" dist="19050" dir="2700000" algn="tl" rotWithShape="0">
                    <a:schemeClr val="dk1">
                      <a:alpha val="40000"/>
                    </a:schemeClr>
                  </a:outerShdw>
                </a:effectLst>
              </a:rPr>
              <a:t> - </a:t>
            </a:r>
            <a:r>
              <a:rPr lang="en-US" sz="2700" dirty="0">
                <a:ln w="0"/>
                <a:effectLst>
                  <a:outerShdw blurRad="38100" dist="19050" dir="2700000" algn="tl" rotWithShape="0">
                    <a:schemeClr val="dk1">
                      <a:alpha val="40000"/>
                    </a:schemeClr>
                  </a:outerShdw>
                </a:effectLst>
              </a:rPr>
              <a:t>Teachers –&gt; Teacher Leader Positions</a:t>
            </a:r>
          </a:p>
          <a:p>
            <a:pPr marL="457200" indent="-457200">
              <a:buFont typeface="Arial" panose="020B0604020202020204" pitchFamily="34" charset="0"/>
              <a:buChar char="•"/>
            </a:pPr>
            <a:r>
              <a:rPr lang="en-US" sz="3500" dirty="0">
                <a:ln w="0"/>
                <a:effectLst>
                  <a:outerShdw blurRad="38100" dist="19050" dir="2700000" algn="tl" rotWithShape="0">
                    <a:schemeClr val="dk1">
                      <a:alpha val="40000"/>
                    </a:schemeClr>
                  </a:outerShdw>
                </a:effectLst>
              </a:rPr>
              <a:t>TLC Website</a:t>
            </a:r>
          </a:p>
          <a:p>
            <a:pPr marL="457200" indent="-457200">
              <a:buFont typeface="Arial" panose="020B0604020202020204" pitchFamily="34" charset="0"/>
              <a:buChar char="•"/>
            </a:pPr>
            <a:r>
              <a:rPr lang="en-US" sz="3500" dirty="0">
                <a:ln w="0"/>
                <a:effectLst>
                  <a:outerShdw blurRad="38100" dist="19050" dir="2700000" algn="tl" rotWithShape="0">
                    <a:schemeClr val="dk1">
                      <a:alpha val="40000"/>
                    </a:schemeClr>
                  </a:outerShdw>
                </a:effectLst>
              </a:rPr>
              <a:t>Searching </a:t>
            </a:r>
            <a:r>
              <a:rPr lang="en-US" sz="3500" dirty="0" err="1">
                <a:ln w="0"/>
                <a:effectLst>
                  <a:outerShdw blurRad="38100" dist="19050" dir="2700000" algn="tl" rotWithShape="0">
                    <a:schemeClr val="dk1">
                      <a:alpha val="40000"/>
                    </a:schemeClr>
                  </a:outerShdw>
                </a:effectLst>
              </a:rPr>
              <a:t>AppliTrack</a:t>
            </a:r>
            <a:r>
              <a:rPr lang="en-US" sz="3500" dirty="0">
                <a:ln w="0"/>
                <a:effectLst>
                  <a:outerShdw blurRad="38100" dist="19050" dir="2700000" algn="tl" rotWithShape="0">
                    <a:schemeClr val="dk1">
                      <a:alpha val="40000"/>
                    </a:schemeClr>
                  </a:outerShdw>
                </a:effectLst>
              </a:rPr>
              <a:t> after logged in</a:t>
            </a:r>
          </a:p>
          <a:p>
            <a:endParaRPr lang="en-US" sz="2800" dirty="0">
              <a:ln w="0"/>
              <a:effectLst>
                <a:outerShdw blurRad="38100" dist="19050" dir="2700000" algn="tl" rotWithShape="0">
                  <a:schemeClr val="dk1">
                    <a:alpha val="40000"/>
                  </a:schemeClr>
                </a:outerShdw>
              </a:effectLst>
            </a:endParaRPr>
          </a:p>
          <a:p>
            <a:r>
              <a:rPr lang="en-US" sz="2800" dirty="0">
                <a:ln w="0"/>
                <a:effectLst>
                  <a:outerShdw blurRad="38100" dist="19050" dir="2700000" algn="tl" rotWithShape="0">
                    <a:schemeClr val="dk1">
                      <a:alpha val="40000"/>
                    </a:schemeClr>
                  </a:outerShdw>
                </a:effectLst>
              </a:rPr>
              <a:t> </a:t>
            </a:r>
          </a:p>
        </p:txBody>
      </p:sp>
    </p:spTree>
    <p:extLst>
      <p:ext uri="{BB962C8B-B14F-4D97-AF65-F5344CB8AC3E}">
        <p14:creationId xmlns:p14="http://schemas.microsoft.com/office/powerpoint/2010/main" val="4680194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Hiring Steps</a:t>
            </a:r>
          </a:p>
        </p:txBody>
      </p:sp>
      <p:sp>
        <p:nvSpPr>
          <p:cNvPr id="3" name="Content Placeholder 2"/>
          <p:cNvSpPr>
            <a:spLocks noGrp="1"/>
          </p:cNvSpPr>
          <p:nvPr>
            <p:ph idx="1"/>
          </p:nvPr>
        </p:nvSpPr>
        <p:spPr/>
        <p:txBody>
          <a:bodyPr>
            <a:normAutofit/>
          </a:bodyPr>
          <a:lstStyle/>
          <a:p>
            <a:r>
              <a:rPr lang="en-US" dirty="0"/>
              <a:t>Meet Required Specifications</a:t>
            </a:r>
          </a:p>
          <a:p>
            <a:pPr lvl="1"/>
            <a:r>
              <a:rPr lang="en-US" sz="2400" dirty="0"/>
              <a:t>Three years (including current) teaching experience </a:t>
            </a:r>
          </a:p>
          <a:p>
            <a:pPr lvl="1"/>
            <a:r>
              <a:rPr lang="en-US" sz="2400" dirty="0"/>
              <a:t> One year (including current) DMPS teaching experience</a:t>
            </a:r>
          </a:p>
          <a:p>
            <a:r>
              <a:rPr lang="en-US" dirty="0"/>
              <a:t>Meet at least one Desired Specification</a:t>
            </a:r>
          </a:p>
          <a:p>
            <a:pPr lvl="1"/>
            <a:r>
              <a:rPr lang="en-US" sz="2400" dirty="0"/>
              <a:t>Masters Degree</a:t>
            </a:r>
          </a:p>
          <a:p>
            <a:pPr lvl="1"/>
            <a:r>
              <a:rPr lang="en-US" sz="2400"/>
              <a:t>Coaching </a:t>
            </a:r>
            <a:r>
              <a:rPr lang="en-US" sz="2400" dirty="0"/>
              <a:t>coursework</a:t>
            </a:r>
          </a:p>
          <a:p>
            <a:pPr lvl="1"/>
            <a:r>
              <a:rPr lang="en-US" sz="2400" dirty="0"/>
              <a:t>Experience with adult learners</a:t>
            </a:r>
          </a:p>
          <a:p>
            <a:pPr lvl="1"/>
            <a:r>
              <a:rPr lang="en-US" sz="2400" dirty="0"/>
              <a:t>Proven leadership skills</a:t>
            </a:r>
            <a:endParaRPr lang="en-US" dirty="0"/>
          </a:p>
          <a:p>
            <a:r>
              <a:rPr lang="en-US" dirty="0"/>
              <a:t>Apply on </a:t>
            </a:r>
            <a:r>
              <a:rPr lang="en-US" err="1"/>
              <a:t>AppliTrack</a:t>
            </a:r>
            <a:r>
              <a:rPr lang="en-US"/>
              <a:t> </a:t>
            </a:r>
            <a:r>
              <a:rPr lang="en-US" sz="1800" i="1"/>
              <a:t>.</a:t>
            </a:r>
            <a:endParaRPr lang="en-US" sz="1800" i="1" dirty="0"/>
          </a:p>
        </p:txBody>
      </p:sp>
    </p:spTree>
    <p:extLst>
      <p:ext uri="{BB962C8B-B14F-4D97-AF65-F5344CB8AC3E}">
        <p14:creationId xmlns:p14="http://schemas.microsoft.com/office/powerpoint/2010/main" val="16693043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Hiring Steps – at a </a:t>
            </a:r>
            <a:r>
              <a:rPr lang="en-US"/>
              <a:t>glance </a:t>
            </a:r>
            <a:br>
              <a:rPr lang="en-US"/>
            </a:br>
            <a:r>
              <a:rPr lang="en-US"/>
              <a:t>(</a:t>
            </a:r>
            <a:r>
              <a:rPr lang="en-US" dirty="0"/>
              <a:t>District</a:t>
            </a:r>
            <a:r>
              <a:rPr lang="en-US"/>
              <a:t> Based vs. School Based)</a:t>
            </a:r>
            <a:endParaRPr lang="en-US" dirty="0"/>
          </a:p>
        </p:txBody>
      </p:sp>
      <p:sp>
        <p:nvSpPr>
          <p:cNvPr id="4" name="Content Placeholder 3"/>
          <p:cNvSpPr>
            <a:spLocks noGrp="1"/>
          </p:cNvSpPr>
          <p:nvPr>
            <p:ph idx="1"/>
          </p:nvPr>
        </p:nvSpPr>
        <p:spPr>
          <a:xfrm>
            <a:off x="457200" y="1600200"/>
            <a:ext cx="8229600" cy="4525963"/>
          </a:xfrm>
        </p:spPr>
        <p:txBody>
          <a:bodyPr/>
          <a:lstStyle/>
          <a:p>
            <a:pPr marL="4572" indent="0">
              <a:buNone/>
            </a:pPr>
            <a:r>
              <a:rPr lang="en-US" b="1" dirty="0"/>
              <a:t>District-Based Positions</a:t>
            </a:r>
          </a:p>
          <a:p>
            <a:pPr lvl="1"/>
            <a:r>
              <a:rPr lang="en-US" dirty="0"/>
              <a:t>	Question and Answer Segment</a:t>
            </a:r>
          </a:p>
          <a:p>
            <a:pPr lvl="1"/>
            <a:r>
              <a:rPr lang="en-US" dirty="0"/>
              <a:t>	Performance Task</a:t>
            </a:r>
          </a:p>
          <a:p>
            <a:pPr lvl="1">
              <a:buNone/>
            </a:pPr>
            <a:endParaRPr lang="en-US" dirty="0"/>
          </a:p>
          <a:p>
            <a:pPr marL="4572" indent="0">
              <a:buNone/>
            </a:pPr>
            <a:r>
              <a:rPr lang="en-US" b="1" dirty="0"/>
              <a:t>School-Based Positions</a:t>
            </a:r>
          </a:p>
          <a:p>
            <a:pPr lvl="1"/>
            <a:r>
              <a:rPr lang="en-US" dirty="0"/>
              <a:t>	Question and Answer Segment </a:t>
            </a:r>
            <a:r>
              <a:rPr lang="en-US" i="1" dirty="0"/>
              <a:t>only</a:t>
            </a:r>
          </a:p>
          <a:p>
            <a:pPr lvl="1">
              <a:buNone/>
            </a:pPr>
            <a:endParaRPr lang="en-US" dirty="0"/>
          </a:p>
        </p:txBody>
      </p:sp>
    </p:spTree>
    <p:extLst>
      <p:ext uri="{BB962C8B-B14F-4D97-AF65-F5344CB8AC3E}">
        <p14:creationId xmlns:p14="http://schemas.microsoft.com/office/powerpoint/2010/main" val="2897710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HR will Need from Principals</a:t>
            </a:r>
          </a:p>
        </p:txBody>
      </p:sp>
      <p:sp>
        <p:nvSpPr>
          <p:cNvPr id="3" name="Content Placeholder 2"/>
          <p:cNvSpPr>
            <a:spLocks noGrp="1"/>
          </p:cNvSpPr>
          <p:nvPr>
            <p:ph idx="1"/>
          </p:nvPr>
        </p:nvSpPr>
        <p:spPr/>
        <p:txBody>
          <a:bodyPr/>
          <a:lstStyle/>
          <a:p>
            <a:pPr marL="4572" indent="0">
              <a:buNone/>
            </a:pPr>
            <a:r>
              <a:rPr lang="en-US" dirty="0"/>
              <a:t>ONE Spreadsheet</a:t>
            </a:r>
          </a:p>
          <a:p>
            <a:r>
              <a:rPr lang="en-US" dirty="0"/>
              <a:t>All building TLC positions</a:t>
            </a:r>
          </a:p>
          <a:p>
            <a:r>
              <a:rPr lang="en-US" dirty="0"/>
              <a:t>Staff Names filling those positions</a:t>
            </a:r>
          </a:p>
          <a:p>
            <a:r>
              <a:rPr lang="en-US" dirty="0"/>
              <a:t>Submitted all at once</a:t>
            </a:r>
          </a:p>
          <a:p>
            <a:pPr marL="4572" indent="0" algn="ctr">
              <a:buNone/>
            </a:pPr>
            <a:r>
              <a:rPr lang="en-US" sz="3600" b="1" dirty="0"/>
              <a:t>Deadline: June 15</a:t>
            </a:r>
            <a:r>
              <a:rPr lang="en-US" sz="3600" b="1" baseline="30000" dirty="0"/>
              <a:t>th</a:t>
            </a:r>
            <a:r>
              <a:rPr lang="en-US" sz="3600" b="1" dirty="0"/>
              <a:t>!</a:t>
            </a:r>
          </a:p>
        </p:txBody>
      </p:sp>
    </p:spTree>
    <p:extLst>
      <p:ext uri="{BB962C8B-B14F-4D97-AF65-F5344CB8AC3E}">
        <p14:creationId xmlns:p14="http://schemas.microsoft.com/office/powerpoint/2010/main" val="33035713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2824308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Coaches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57323870"/>
              </p:ext>
            </p:extLst>
          </p:nvPr>
        </p:nvGraphicFramePr>
        <p:xfrm>
          <a:off x="581258" y="1611004"/>
          <a:ext cx="8105542" cy="3138981"/>
        </p:xfrm>
        <a:graphic>
          <a:graphicData uri="http://schemas.openxmlformats.org/drawingml/2006/table">
            <a:tbl>
              <a:tblPr firstRow="1" bandRow="1">
                <a:tableStyleId>{5C22544A-7EE6-4342-B048-85BDC9FD1C3A}</a:tableStyleId>
              </a:tblPr>
              <a:tblGrid>
                <a:gridCol w="4019925">
                  <a:extLst>
                    <a:ext uri="{9D8B030D-6E8A-4147-A177-3AD203B41FA5}">
                      <a16:colId xmlns="" xmlns:a16="http://schemas.microsoft.com/office/drawing/2014/main" val="20000"/>
                    </a:ext>
                  </a:extLst>
                </a:gridCol>
                <a:gridCol w="1887166">
                  <a:extLst>
                    <a:ext uri="{9D8B030D-6E8A-4147-A177-3AD203B41FA5}">
                      <a16:colId xmlns="" xmlns:a16="http://schemas.microsoft.com/office/drawing/2014/main" val="20001"/>
                    </a:ext>
                  </a:extLst>
                </a:gridCol>
                <a:gridCol w="2198451">
                  <a:extLst>
                    <a:ext uri="{9D8B030D-6E8A-4147-A177-3AD203B41FA5}">
                      <a16:colId xmlns="" xmlns:a16="http://schemas.microsoft.com/office/drawing/2014/main" val="20002"/>
                    </a:ext>
                  </a:extLst>
                </a:gridCol>
              </a:tblGrid>
              <a:tr h="1178941">
                <a:tc>
                  <a:txBody>
                    <a:bodyPr/>
                    <a:lstStyle/>
                    <a:p>
                      <a:pPr marL="0" marR="0" algn="ctr">
                        <a:spcBef>
                          <a:spcPts val="0"/>
                        </a:spcBef>
                        <a:spcAft>
                          <a:spcPts val="0"/>
                        </a:spcAft>
                      </a:pPr>
                      <a:r>
                        <a:rPr lang="en-US" sz="2400" dirty="0">
                          <a:effectLst/>
                        </a:rPr>
                        <a:t>Role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400" dirty="0">
                          <a:effectLst/>
                        </a:rPr>
                        <a:t>Salary Supplement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400" dirty="0">
                          <a:effectLst/>
                        </a:rPr>
                        <a:t>Additional Contract Days for PD &amp; Associated </a:t>
                      </a:r>
                      <a:r>
                        <a:rPr lang="en-US" sz="2400" dirty="0" err="1">
                          <a:effectLst/>
                        </a:rPr>
                        <a:t>Add’l</a:t>
                      </a:r>
                      <a:r>
                        <a:rPr lang="en-US" sz="2400" dirty="0">
                          <a:effectLst/>
                        </a:rPr>
                        <a:t> Pay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0000"/>
                  </a:ext>
                </a:extLst>
              </a:tr>
              <a:tr h="456741">
                <a:tc>
                  <a:txBody>
                    <a:bodyPr/>
                    <a:lstStyle/>
                    <a:p>
                      <a:pPr marL="0" marR="0">
                        <a:spcBef>
                          <a:spcPts val="0"/>
                        </a:spcBef>
                        <a:spcAft>
                          <a:spcPts val="0"/>
                        </a:spcAft>
                      </a:pPr>
                      <a:r>
                        <a:rPr lang="en-US" sz="2800" b="1">
                          <a:solidFill>
                            <a:schemeClr val="tx1"/>
                          </a:solidFill>
                          <a:effectLst/>
                        </a:rPr>
                        <a:t>Instructional Coach</a:t>
                      </a:r>
                      <a:endParaRPr lang="en-US"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800">
                          <a:effectLst/>
                        </a:rPr>
                        <a:t>$3,300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800">
                          <a:effectLst/>
                        </a:rPr>
                        <a:t>6 days/$900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1"/>
                  </a:ext>
                </a:extLst>
              </a:tr>
              <a:tr h="456741">
                <a:tc>
                  <a:txBody>
                    <a:bodyPr/>
                    <a:lstStyle/>
                    <a:p>
                      <a:pPr marL="0" marR="0">
                        <a:spcBef>
                          <a:spcPts val="0"/>
                        </a:spcBef>
                        <a:spcAft>
                          <a:spcPts val="0"/>
                        </a:spcAft>
                      </a:pPr>
                      <a:r>
                        <a:rPr lang="en-US" sz="2800" b="1" dirty="0">
                          <a:solidFill>
                            <a:schemeClr val="tx1"/>
                          </a:solidFill>
                          <a:effectLst/>
                        </a:rPr>
                        <a:t>Special Education Support Coaches</a:t>
                      </a:r>
                      <a:endParaRPr lang="en-US"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800" dirty="0">
                          <a:effectLst/>
                        </a:rPr>
                        <a:t>$3,300</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800" dirty="0">
                          <a:effectLst/>
                        </a:rPr>
                        <a:t>6 days/$900</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3363134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District-Wide Teacher Leaders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66033830"/>
              </p:ext>
            </p:extLst>
          </p:nvPr>
        </p:nvGraphicFramePr>
        <p:xfrm>
          <a:off x="184070" y="1864426"/>
          <a:ext cx="8502730" cy="2301339"/>
        </p:xfrm>
        <a:graphic>
          <a:graphicData uri="http://schemas.openxmlformats.org/drawingml/2006/table">
            <a:tbl>
              <a:tblPr firstRow="1" bandRow="1">
                <a:tableStyleId>{5C22544A-7EE6-4342-B048-85BDC9FD1C3A}</a:tableStyleId>
              </a:tblPr>
              <a:tblGrid>
                <a:gridCol w="4622111">
                  <a:extLst>
                    <a:ext uri="{9D8B030D-6E8A-4147-A177-3AD203B41FA5}">
                      <a16:colId xmlns="" xmlns:a16="http://schemas.microsoft.com/office/drawing/2014/main" val="20000"/>
                    </a:ext>
                  </a:extLst>
                </a:gridCol>
                <a:gridCol w="1805371">
                  <a:extLst>
                    <a:ext uri="{9D8B030D-6E8A-4147-A177-3AD203B41FA5}">
                      <a16:colId xmlns="" xmlns:a16="http://schemas.microsoft.com/office/drawing/2014/main" val="20001"/>
                    </a:ext>
                  </a:extLst>
                </a:gridCol>
                <a:gridCol w="2075248">
                  <a:extLst>
                    <a:ext uri="{9D8B030D-6E8A-4147-A177-3AD203B41FA5}">
                      <a16:colId xmlns="" xmlns:a16="http://schemas.microsoft.com/office/drawing/2014/main" val="20002"/>
                    </a:ext>
                  </a:extLst>
                </a:gridCol>
              </a:tblGrid>
              <a:tr h="1175657">
                <a:tc>
                  <a:txBody>
                    <a:bodyPr/>
                    <a:lstStyle/>
                    <a:p>
                      <a:pPr marL="0" marR="0" algn="ctr">
                        <a:spcBef>
                          <a:spcPts val="0"/>
                        </a:spcBef>
                        <a:spcAft>
                          <a:spcPts val="0"/>
                        </a:spcAft>
                      </a:pPr>
                      <a:r>
                        <a:rPr lang="en-US" sz="2000" dirty="0">
                          <a:effectLst/>
                        </a:rPr>
                        <a:t>Role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dirty="0">
                          <a:effectLst/>
                        </a:rPr>
                        <a:t>Salary Supplement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dirty="0">
                          <a:effectLst/>
                        </a:rPr>
                        <a:t>Additional Contract Days for PD &amp; Associated </a:t>
                      </a:r>
                      <a:r>
                        <a:rPr lang="en-US" sz="2000" dirty="0" err="1">
                          <a:effectLst/>
                        </a:rPr>
                        <a:t>Add’l</a:t>
                      </a:r>
                      <a:r>
                        <a:rPr lang="en-US" sz="2000" dirty="0">
                          <a:effectLst/>
                        </a:rPr>
                        <a:t> Pay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0"/>
                  </a:ext>
                </a:extLst>
              </a:tr>
              <a:tr h="360713">
                <a:tc>
                  <a:txBody>
                    <a:bodyPr/>
                    <a:lstStyle/>
                    <a:p>
                      <a:pPr marL="0" marR="0">
                        <a:spcBef>
                          <a:spcPts val="0"/>
                        </a:spcBef>
                        <a:spcAft>
                          <a:spcPts val="0"/>
                        </a:spcAft>
                      </a:pPr>
                      <a:r>
                        <a:rPr lang="en-US" sz="2000" b="1" dirty="0">
                          <a:solidFill>
                            <a:schemeClr val="tx1"/>
                          </a:solidFill>
                          <a:effectLst/>
                        </a:rPr>
                        <a:t>District PLC Facilitators</a:t>
                      </a:r>
                      <a:endPar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dirty="0">
                          <a:effectLst/>
                        </a:rPr>
                        <a:t>$600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a:effectLst/>
                        </a:rPr>
                        <a:t>3 days/$450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1"/>
                  </a:ext>
                </a:extLst>
              </a:tr>
              <a:tr h="360713">
                <a:tc>
                  <a:txBody>
                    <a:bodyPr/>
                    <a:lstStyle/>
                    <a:p>
                      <a:pPr marL="0" marR="0">
                        <a:spcBef>
                          <a:spcPts val="0"/>
                        </a:spcBef>
                        <a:spcAft>
                          <a:spcPts val="0"/>
                        </a:spcAft>
                      </a:pPr>
                      <a:r>
                        <a:rPr lang="en-US" sz="2000" b="1" dirty="0">
                          <a:effectLst/>
                        </a:rPr>
                        <a:t>Demonstration Classroom Teachers</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dirty="0">
                          <a:effectLst/>
                        </a:rPr>
                        <a:t>$2,500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dirty="0">
                          <a:effectLst/>
                        </a:rPr>
                        <a:t>3 days/$450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2"/>
                  </a:ext>
                </a:extLst>
              </a:tr>
              <a:tr h="360713">
                <a:tc>
                  <a:txBody>
                    <a:bodyPr/>
                    <a:lstStyle/>
                    <a:p>
                      <a:pPr marL="0" marR="0">
                        <a:spcBef>
                          <a:spcPts val="0"/>
                        </a:spcBef>
                        <a:spcAft>
                          <a:spcPts val="0"/>
                        </a:spcAft>
                      </a:pPr>
                      <a:r>
                        <a:rPr lang="en-US" sz="2000" b="1" dirty="0">
                          <a:solidFill>
                            <a:schemeClr val="tx1"/>
                          </a:solidFill>
                          <a:effectLst/>
                        </a:rPr>
                        <a:t>TLC Coordinators</a:t>
                      </a:r>
                      <a:endPar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dirty="0">
                          <a:effectLst/>
                        </a:rPr>
                        <a:t>$7,000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dirty="0">
                          <a:effectLst/>
                        </a:rPr>
                        <a:t>20 days/$3,000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1986944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School Based Teacher Leaders</a:t>
            </a:r>
          </a:p>
        </p:txBody>
      </p:sp>
      <p:graphicFrame>
        <p:nvGraphicFramePr>
          <p:cNvPr id="4" name="Table 3"/>
          <p:cNvGraphicFramePr>
            <a:graphicFrameLocks noGrp="1"/>
          </p:cNvGraphicFramePr>
          <p:nvPr>
            <p:extLst>
              <p:ext uri="{D42A27DB-BD31-4B8C-83A1-F6EECF244321}">
                <p14:modId xmlns:p14="http://schemas.microsoft.com/office/powerpoint/2010/main" val="4042937984"/>
              </p:ext>
            </p:extLst>
          </p:nvPr>
        </p:nvGraphicFramePr>
        <p:xfrm>
          <a:off x="476053" y="1762814"/>
          <a:ext cx="8210747" cy="2696103"/>
        </p:xfrm>
        <a:graphic>
          <a:graphicData uri="http://schemas.openxmlformats.org/drawingml/2006/table">
            <a:tbl>
              <a:tblPr firstRow="1" bandRow="1">
                <a:tableStyleId>{5C22544A-7EE6-4342-B048-85BDC9FD1C3A}</a:tableStyleId>
              </a:tblPr>
              <a:tblGrid>
                <a:gridCol w="3877583">
                  <a:extLst>
                    <a:ext uri="{9D8B030D-6E8A-4147-A177-3AD203B41FA5}">
                      <a16:colId xmlns="" xmlns:a16="http://schemas.microsoft.com/office/drawing/2014/main" val="20000"/>
                    </a:ext>
                  </a:extLst>
                </a:gridCol>
                <a:gridCol w="1624083">
                  <a:extLst>
                    <a:ext uri="{9D8B030D-6E8A-4147-A177-3AD203B41FA5}">
                      <a16:colId xmlns="" xmlns:a16="http://schemas.microsoft.com/office/drawing/2014/main" val="20001"/>
                    </a:ext>
                  </a:extLst>
                </a:gridCol>
                <a:gridCol w="2709081">
                  <a:extLst>
                    <a:ext uri="{9D8B030D-6E8A-4147-A177-3AD203B41FA5}">
                      <a16:colId xmlns="" xmlns:a16="http://schemas.microsoft.com/office/drawing/2014/main" val="20002"/>
                    </a:ext>
                  </a:extLst>
                </a:gridCol>
              </a:tblGrid>
              <a:tr h="1272617">
                <a:tc>
                  <a:txBody>
                    <a:bodyPr/>
                    <a:lstStyle/>
                    <a:p>
                      <a:pPr marL="0" marR="0" algn="ctr">
                        <a:lnSpc>
                          <a:spcPct val="107000"/>
                        </a:lnSpc>
                        <a:spcBef>
                          <a:spcPts val="0"/>
                        </a:spcBef>
                        <a:spcAft>
                          <a:spcPts val="800"/>
                        </a:spcAft>
                      </a:pPr>
                      <a:r>
                        <a:rPr lang="en-US" sz="2000" dirty="0">
                          <a:effectLst/>
                        </a:rPr>
                        <a:t>Role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marL="0" marR="0" algn="ctr">
                        <a:lnSpc>
                          <a:spcPct val="107000"/>
                        </a:lnSpc>
                        <a:spcBef>
                          <a:spcPts val="0"/>
                        </a:spcBef>
                        <a:spcAft>
                          <a:spcPts val="800"/>
                        </a:spcAft>
                      </a:pPr>
                      <a:r>
                        <a:rPr lang="en-US" sz="2000" dirty="0">
                          <a:effectLst/>
                        </a:rPr>
                        <a:t>Salary Supplement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marL="0" marR="0" algn="ctr">
                        <a:lnSpc>
                          <a:spcPct val="107000"/>
                        </a:lnSpc>
                        <a:spcBef>
                          <a:spcPts val="0"/>
                        </a:spcBef>
                        <a:spcAft>
                          <a:spcPts val="800"/>
                        </a:spcAft>
                      </a:pPr>
                      <a:r>
                        <a:rPr lang="en-US" sz="2000" dirty="0">
                          <a:effectLst/>
                        </a:rPr>
                        <a:t>Additional Contract Days for PD &amp; Associated Additional Pay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extLst>
                  <a:ext uri="{0D108BD9-81ED-4DB2-BD59-A6C34878D82A}">
                    <a16:rowId xmlns="" xmlns:a16="http://schemas.microsoft.com/office/drawing/2014/main" val="10000"/>
                  </a:ext>
                </a:extLst>
              </a:tr>
              <a:tr h="367645">
                <a:tc>
                  <a:txBody>
                    <a:bodyPr/>
                    <a:lstStyle/>
                    <a:p>
                      <a:pPr marL="0" marR="0" algn="l">
                        <a:lnSpc>
                          <a:spcPct val="107000"/>
                        </a:lnSpc>
                        <a:spcBef>
                          <a:spcPts val="0"/>
                        </a:spcBef>
                        <a:spcAft>
                          <a:spcPts val="800"/>
                        </a:spcAft>
                      </a:pPr>
                      <a:r>
                        <a:rPr lang="en-US" sz="2000" b="1" dirty="0">
                          <a:effectLst/>
                        </a:rPr>
                        <a:t>School Leadership Team Members</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marL="0" marR="0" algn="ctr">
                        <a:lnSpc>
                          <a:spcPct val="107000"/>
                        </a:lnSpc>
                        <a:spcBef>
                          <a:spcPts val="0"/>
                        </a:spcBef>
                        <a:spcAft>
                          <a:spcPts val="800"/>
                        </a:spcAft>
                      </a:pPr>
                      <a:r>
                        <a:rPr lang="en-US" sz="2000" dirty="0">
                          <a:effectLst/>
                        </a:rPr>
                        <a:t>$1,000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marL="0" marR="0" algn="ctr">
                        <a:lnSpc>
                          <a:spcPct val="107000"/>
                        </a:lnSpc>
                        <a:spcBef>
                          <a:spcPts val="0"/>
                        </a:spcBef>
                        <a:spcAft>
                          <a:spcPts val="800"/>
                        </a:spcAft>
                      </a:pPr>
                      <a:r>
                        <a:rPr lang="en-US" sz="2000" dirty="0">
                          <a:effectLst/>
                        </a:rPr>
                        <a:t>3 days/$450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extLst>
                  <a:ext uri="{0D108BD9-81ED-4DB2-BD59-A6C34878D82A}">
                    <a16:rowId xmlns="" xmlns:a16="http://schemas.microsoft.com/office/drawing/2014/main" val="10001"/>
                  </a:ext>
                </a:extLst>
              </a:tr>
              <a:tr h="329939">
                <a:tc>
                  <a:txBody>
                    <a:bodyPr/>
                    <a:lstStyle/>
                    <a:p>
                      <a:pPr marL="0" marR="0" algn="l">
                        <a:lnSpc>
                          <a:spcPct val="107000"/>
                        </a:lnSpc>
                        <a:spcBef>
                          <a:spcPts val="0"/>
                        </a:spcBef>
                        <a:spcAft>
                          <a:spcPts val="800"/>
                        </a:spcAft>
                      </a:pPr>
                      <a:r>
                        <a:rPr lang="en-US" sz="2000" b="1" dirty="0">
                          <a:effectLst/>
                        </a:rPr>
                        <a:t>Innovation Teachers</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marL="0" marR="0" algn="ctr">
                        <a:lnSpc>
                          <a:spcPct val="107000"/>
                        </a:lnSpc>
                        <a:spcBef>
                          <a:spcPts val="0"/>
                        </a:spcBef>
                        <a:spcAft>
                          <a:spcPts val="800"/>
                        </a:spcAft>
                      </a:pPr>
                      <a:r>
                        <a:rPr lang="en-US" sz="2000" dirty="0">
                          <a:effectLst/>
                        </a:rPr>
                        <a:t>$1,000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marL="0" marR="0" algn="ctr">
                        <a:lnSpc>
                          <a:spcPct val="107000"/>
                        </a:lnSpc>
                        <a:spcBef>
                          <a:spcPts val="0"/>
                        </a:spcBef>
                        <a:spcAft>
                          <a:spcPts val="800"/>
                        </a:spcAft>
                      </a:pPr>
                      <a:r>
                        <a:rPr lang="en-US" sz="2000" dirty="0">
                          <a:effectLst/>
                        </a:rPr>
                        <a:t>3 days/$450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extLst>
                  <a:ext uri="{0D108BD9-81ED-4DB2-BD59-A6C34878D82A}">
                    <a16:rowId xmlns="" xmlns:a16="http://schemas.microsoft.com/office/drawing/2014/main" val="10002"/>
                  </a:ext>
                </a:extLst>
              </a:tr>
              <a:tr h="339364">
                <a:tc>
                  <a:txBody>
                    <a:bodyPr/>
                    <a:lstStyle/>
                    <a:p>
                      <a:pPr marL="0" marR="0" algn="l">
                        <a:lnSpc>
                          <a:spcPct val="107000"/>
                        </a:lnSpc>
                        <a:spcBef>
                          <a:spcPts val="0"/>
                        </a:spcBef>
                        <a:spcAft>
                          <a:spcPts val="800"/>
                        </a:spcAft>
                      </a:pPr>
                      <a:r>
                        <a:rPr lang="en-US" sz="2000" b="1" dirty="0">
                          <a:effectLst/>
                        </a:rPr>
                        <a:t>Mentors</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marL="0" marR="0" algn="ctr">
                        <a:lnSpc>
                          <a:spcPct val="107000"/>
                        </a:lnSpc>
                        <a:spcBef>
                          <a:spcPts val="0"/>
                        </a:spcBef>
                        <a:spcAft>
                          <a:spcPts val="800"/>
                        </a:spcAft>
                      </a:pPr>
                      <a:r>
                        <a:rPr lang="en-US" sz="2000" dirty="0">
                          <a:effectLst/>
                        </a:rPr>
                        <a:t>$2,500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marL="0" marR="0" algn="ctr">
                        <a:lnSpc>
                          <a:spcPct val="107000"/>
                        </a:lnSpc>
                        <a:spcBef>
                          <a:spcPts val="0"/>
                        </a:spcBef>
                        <a:spcAft>
                          <a:spcPts val="800"/>
                        </a:spcAft>
                      </a:pPr>
                      <a:r>
                        <a:rPr lang="en-US" sz="2000" dirty="0">
                          <a:effectLst/>
                        </a:rPr>
                        <a:t>6 days/$900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extLst>
                  <a:ext uri="{0D108BD9-81ED-4DB2-BD59-A6C34878D82A}">
                    <a16:rowId xmlns="" xmlns:a16="http://schemas.microsoft.com/office/drawing/2014/main" val="10003"/>
                  </a:ext>
                </a:extLst>
              </a:tr>
              <a:tr h="339364">
                <a:tc>
                  <a:txBody>
                    <a:bodyPr/>
                    <a:lstStyle/>
                    <a:p>
                      <a:pPr marL="0" marR="0" algn="l">
                        <a:lnSpc>
                          <a:spcPct val="107000"/>
                        </a:lnSpc>
                        <a:spcBef>
                          <a:spcPts val="0"/>
                        </a:spcBef>
                        <a:spcAft>
                          <a:spcPts val="800"/>
                        </a:spcAft>
                      </a:pPr>
                      <a:r>
                        <a:rPr lang="en-US" sz="2000" b="1" dirty="0">
                          <a:effectLst/>
                        </a:rPr>
                        <a:t>PLC </a:t>
                      </a:r>
                      <a:r>
                        <a:rPr lang="en-US" sz="2000" b="1" dirty="0" smtClean="0">
                          <a:effectLst/>
                        </a:rPr>
                        <a:t>Leaders, </a:t>
                      </a:r>
                      <a:r>
                        <a:rPr lang="en-US" sz="2000" b="1" dirty="0">
                          <a:effectLst/>
                        </a:rPr>
                        <a:t>Schools of Rigor</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marL="0" marR="0" algn="ctr">
                        <a:lnSpc>
                          <a:spcPct val="107000"/>
                        </a:lnSpc>
                        <a:spcBef>
                          <a:spcPts val="0"/>
                        </a:spcBef>
                        <a:spcAft>
                          <a:spcPts val="800"/>
                        </a:spcAft>
                      </a:pPr>
                      <a:r>
                        <a:rPr lang="en-US" sz="2000" dirty="0">
                          <a:effectLst/>
                        </a:rPr>
                        <a:t>$3,300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marL="0" marR="0" algn="ctr">
                        <a:lnSpc>
                          <a:spcPct val="107000"/>
                        </a:lnSpc>
                        <a:spcBef>
                          <a:spcPts val="0"/>
                        </a:spcBef>
                        <a:spcAft>
                          <a:spcPts val="800"/>
                        </a:spcAft>
                      </a:pPr>
                      <a:r>
                        <a:rPr lang="en-US" sz="2000" dirty="0">
                          <a:effectLst/>
                        </a:rPr>
                        <a:t>6 days/$900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extLst>
                  <a:ext uri="{0D108BD9-81ED-4DB2-BD59-A6C34878D82A}">
                    <a16:rowId xmlns="" xmlns:a16="http://schemas.microsoft.com/office/drawing/2014/main" val="10004"/>
                  </a:ext>
                </a:extLst>
              </a:tr>
            </a:tbl>
          </a:graphicData>
        </a:graphic>
      </p:graphicFrame>
      <p:sp>
        <p:nvSpPr>
          <p:cNvPr id="3" name="TextBox 2"/>
          <p:cNvSpPr txBox="1"/>
          <p:nvPr/>
        </p:nvSpPr>
        <p:spPr>
          <a:xfrm>
            <a:off x="742950" y="4781550"/>
            <a:ext cx="7762875" cy="1477328"/>
          </a:xfrm>
          <a:prstGeom prst="rect">
            <a:avLst/>
          </a:prstGeom>
          <a:noFill/>
        </p:spPr>
        <p:txBody>
          <a:bodyPr wrap="square" rtlCol="0">
            <a:spAutoFit/>
          </a:bodyPr>
          <a:lstStyle/>
          <a:p>
            <a:r>
              <a:rPr lang="en-US" b="1" dirty="0"/>
              <a:t>PLC Leaders, Demonstration Schools of Rigor</a:t>
            </a:r>
          </a:p>
          <a:p>
            <a:pPr lvl="1"/>
            <a:r>
              <a:rPr lang="en-US" dirty="0"/>
              <a:t>Findley, Howe, Lovejoy, Perkins, Weeks, North</a:t>
            </a:r>
          </a:p>
          <a:p>
            <a:pPr lvl="1"/>
            <a:r>
              <a:rPr lang="en-US" dirty="0"/>
              <a:t>7 at each elementary school</a:t>
            </a:r>
          </a:p>
          <a:p>
            <a:pPr lvl="1"/>
            <a:r>
              <a:rPr lang="en-US" dirty="0"/>
              <a:t>15 at each secondary school</a:t>
            </a:r>
          </a:p>
          <a:p>
            <a:endParaRPr lang="en-US" dirty="0"/>
          </a:p>
        </p:txBody>
      </p:sp>
    </p:spTree>
    <p:extLst>
      <p:ext uri="{BB962C8B-B14F-4D97-AF65-F5344CB8AC3E}">
        <p14:creationId xmlns:p14="http://schemas.microsoft.com/office/powerpoint/2010/main" val="2513608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755" y="0"/>
            <a:ext cx="8229600" cy="1587321"/>
          </a:xfrm>
        </p:spPr>
        <p:txBody>
          <a:bodyPr>
            <a:normAutofit/>
          </a:bodyPr>
          <a:lstStyle/>
          <a:p>
            <a:r>
              <a:rPr lang="en-US" sz="3200" dirty="0"/>
              <a:t>School Leadership Team Members</a:t>
            </a:r>
            <a:br>
              <a:rPr lang="en-US" sz="3200" dirty="0"/>
            </a:br>
            <a:r>
              <a:rPr lang="en-US" sz="3200" dirty="0"/>
              <a:t>Innovation Classroom Teachers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8474795"/>
              </p:ext>
            </p:extLst>
          </p:nvPr>
        </p:nvGraphicFramePr>
        <p:xfrm>
          <a:off x="546755" y="1574276"/>
          <a:ext cx="7909087" cy="4370450"/>
        </p:xfrm>
        <a:graphic>
          <a:graphicData uri="http://schemas.openxmlformats.org/drawingml/2006/table">
            <a:tbl>
              <a:tblPr firstRow="1" firstCol="1" bandRow="1">
                <a:tableStyleId>{5C22544A-7EE6-4342-B048-85BDC9FD1C3A}</a:tableStyleId>
              </a:tblPr>
              <a:tblGrid>
                <a:gridCol w="3968684">
                  <a:extLst>
                    <a:ext uri="{9D8B030D-6E8A-4147-A177-3AD203B41FA5}">
                      <a16:colId xmlns="" xmlns:a16="http://schemas.microsoft.com/office/drawing/2014/main" val="20000"/>
                    </a:ext>
                  </a:extLst>
                </a:gridCol>
                <a:gridCol w="3940403">
                  <a:extLst>
                    <a:ext uri="{9D8B030D-6E8A-4147-A177-3AD203B41FA5}">
                      <a16:colId xmlns="" xmlns:a16="http://schemas.microsoft.com/office/drawing/2014/main" val="20001"/>
                    </a:ext>
                  </a:extLst>
                </a:gridCol>
              </a:tblGrid>
              <a:tr h="1213364">
                <a:tc>
                  <a:txBody>
                    <a:bodyPr/>
                    <a:lstStyle/>
                    <a:p>
                      <a:pPr marL="0" marR="0" algn="ctr">
                        <a:spcBef>
                          <a:spcPts val="0"/>
                        </a:spcBef>
                        <a:spcAft>
                          <a:spcPts val="0"/>
                        </a:spcAft>
                      </a:pPr>
                      <a:r>
                        <a:rPr lang="en-US" sz="2000" dirty="0">
                          <a:effectLst/>
                        </a:rPr>
                        <a:t>School/Program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dirty="0">
                          <a:effectLst/>
                        </a:rPr>
                        <a:t>SLT Members &amp; Innovation Classroom Teachers – </a:t>
                      </a:r>
                    </a:p>
                    <a:p>
                      <a:pPr marL="0" marR="0" algn="ctr">
                        <a:spcBef>
                          <a:spcPts val="0"/>
                        </a:spcBef>
                        <a:spcAft>
                          <a:spcPts val="0"/>
                        </a:spcAft>
                      </a:pPr>
                      <a:r>
                        <a:rPr lang="en-US" sz="2000" dirty="0">
                          <a:effectLst/>
                        </a:rPr>
                        <a:t>Total Positions for each School/Program 2016-17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0000"/>
                  </a:ext>
                </a:extLst>
              </a:tr>
              <a:tr h="315125">
                <a:tc>
                  <a:txBody>
                    <a:bodyPr/>
                    <a:lstStyle/>
                    <a:p>
                      <a:pPr marL="0" marR="0">
                        <a:spcBef>
                          <a:spcPts val="0"/>
                        </a:spcBef>
                        <a:spcAft>
                          <a:spcPts val="0"/>
                        </a:spcAft>
                      </a:pPr>
                      <a:r>
                        <a:rPr lang="en-US" sz="2000" dirty="0">
                          <a:effectLst/>
                        </a:rPr>
                        <a:t>East, Lincoln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dirty="0">
                          <a:effectLst/>
                        </a:rPr>
                        <a:t>14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1"/>
                  </a:ext>
                </a:extLst>
              </a:tr>
              <a:tr h="315125">
                <a:tc>
                  <a:txBody>
                    <a:bodyPr/>
                    <a:lstStyle/>
                    <a:p>
                      <a:pPr marL="0" marR="0">
                        <a:spcBef>
                          <a:spcPts val="0"/>
                        </a:spcBef>
                        <a:spcAft>
                          <a:spcPts val="0"/>
                        </a:spcAft>
                      </a:pPr>
                      <a:r>
                        <a:rPr lang="en-US" sz="2000">
                          <a:effectLst/>
                        </a:rPr>
                        <a:t>Hoover, North, Roosevelt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dirty="0">
                          <a:effectLst/>
                        </a:rPr>
                        <a:t>12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2"/>
                  </a:ext>
                </a:extLst>
              </a:tr>
              <a:tr h="315125">
                <a:tc>
                  <a:txBody>
                    <a:bodyPr/>
                    <a:lstStyle/>
                    <a:p>
                      <a:pPr marL="0" marR="0">
                        <a:spcBef>
                          <a:spcPts val="0"/>
                        </a:spcBef>
                        <a:spcAft>
                          <a:spcPts val="0"/>
                        </a:spcAft>
                      </a:pPr>
                      <a:r>
                        <a:rPr lang="en-US" sz="2000" dirty="0">
                          <a:effectLst/>
                        </a:rPr>
                        <a:t>Scavo</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dirty="0">
                          <a:effectLst/>
                        </a:rPr>
                        <a:t>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3"/>
                  </a:ext>
                </a:extLst>
              </a:tr>
              <a:tr h="315125">
                <a:tc>
                  <a:txBody>
                    <a:bodyPr/>
                    <a:lstStyle/>
                    <a:p>
                      <a:pPr marL="0" marR="0">
                        <a:spcBef>
                          <a:spcPts val="0"/>
                        </a:spcBef>
                        <a:spcAft>
                          <a:spcPts val="0"/>
                        </a:spcAft>
                      </a:pPr>
                      <a:r>
                        <a:rPr lang="en-US" sz="2000" dirty="0">
                          <a:effectLst/>
                        </a:rPr>
                        <a:t>Central Campus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dirty="0">
                          <a:effectLst/>
                        </a:rPr>
                        <a:t>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4"/>
                  </a:ext>
                </a:extLst>
              </a:tr>
              <a:tr h="315125">
                <a:tc>
                  <a:txBody>
                    <a:bodyPr/>
                    <a:lstStyle/>
                    <a:p>
                      <a:pPr marL="0" marR="0">
                        <a:spcBef>
                          <a:spcPts val="0"/>
                        </a:spcBef>
                        <a:spcAft>
                          <a:spcPts val="0"/>
                        </a:spcAft>
                      </a:pPr>
                      <a:r>
                        <a:rPr lang="en-US" sz="2000" dirty="0">
                          <a:effectLst/>
                        </a:rPr>
                        <a:t>Central Academy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dirty="0">
                          <a:effectLst/>
                        </a:rPr>
                        <a:t>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5"/>
                  </a:ext>
                </a:extLst>
              </a:tr>
              <a:tr h="315125">
                <a:tc>
                  <a:txBody>
                    <a:bodyPr/>
                    <a:lstStyle/>
                    <a:p>
                      <a:pPr marL="0" marR="0">
                        <a:spcBef>
                          <a:spcPts val="0"/>
                        </a:spcBef>
                        <a:spcAft>
                          <a:spcPts val="0"/>
                        </a:spcAft>
                      </a:pPr>
                      <a:r>
                        <a:rPr lang="en-US" sz="2000" dirty="0">
                          <a:effectLst/>
                        </a:rPr>
                        <a:t>Middle schools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dirty="0">
                          <a:effectLst/>
                        </a:rPr>
                        <a:t>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6"/>
                  </a:ext>
                </a:extLst>
              </a:tr>
              <a:tr h="315125">
                <a:tc>
                  <a:txBody>
                    <a:bodyPr/>
                    <a:lstStyle/>
                    <a:p>
                      <a:pPr marL="0" marR="0">
                        <a:spcBef>
                          <a:spcPts val="0"/>
                        </a:spcBef>
                        <a:spcAft>
                          <a:spcPts val="0"/>
                        </a:spcAft>
                      </a:pPr>
                      <a:r>
                        <a:rPr lang="en-US" sz="2000" dirty="0">
                          <a:effectLst/>
                        </a:rPr>
                        <a:t>Jesse Franklin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dirty="0">
                          <a:effectLst/>
                        </a:rPr>
                        <a:t>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7"/>
                  </a:ext>
                </a:extLst>
              </a:tr>
              <a:tr h="315125">
                <a:tc>
                  <a:txBody>
                    <a:bodyPr/>
                    <a:lstStyle/>
                    <a:p>
                      <a:pPr marL="0" marR="0">
                        <a:spcBef>
                          <a:spcPts val="0"/>
                        </a:spcBef>
                        <a:spcAft>
                          <a:spcPts val="0"/>
                        </a:spcAft>
                      </a:pPr>
                      <a:r>
                        <a:rPr lang="en-US" sz="2000" dirty="0">
                          <a:effectLst/>
                        </a:rPr>
                        <a:t>Orchard Place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dirty="0">
                          <a:effectLst/>
                        </a:rPr>
                        <a:t>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8"/>
                  </a:ext>
                </a:extLst>
              </a:tr>
              <a:tr h="315125">
                <a:tc>
                  <a:txBody>
                    <a:bodyPr/>
                    <a:lstStyle/>
                    <a:p>
                      <a:pPr marL="0" marR="0">
                        <a:spcBef>
                          <a:spcPts val="0"/>
                        </a:spcBef>
                        <a:spcAft>
                          <a:spcPts val="0"/>
                        </a:spcAft>
                      </a:pPr>
                      <a:r>
                        <a:rPr lang="en-US" sz="2000" dirty="0">
                          <a:effectLst/>
                        </a:rPr>
                        <a:t>Van Meter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dirty="0">
                          <a:effectLst/>
                        </a:rPr>
                        <a:t>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9"/>
                  </a:ext>
                </a:extLst>
              </a:tr>
              <a:tr h="315125">
                <a:tc>
                  <a:txBody>
                    <a:bodyPr/>
                    <a:lstStyle/>
                    <a:p>
                      <a:pPr marL="0" marR="0">
                        <a:spcBef>
                          <a:spcPts val="0"/>
                        </a:spcBef>
                        <a:spcAft>
                          <a:spcPts val="0"/>
                        </a:spcAft>
                      </a:pPr>
                      <a:r>
                        <a:rPr lang="en-US" sz="2000" dirty="0">
                          <a:effectLst/>
                        </a:rPr>
                        <a:t>Elementary schools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dirty="0">
                          <a:effectLst/>
                        </a:rPr>
                        <a:t>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10"/>
                  </a:ext>
                </a:extLst>
              </a:tr>
            </a:tbl>
          </a:graphicData>
        </a:graphic>
      </p:graphicFrame>
    </p:spTree>
    <p:extLst>
      <p:ext uri="{BB962C8B-B14F-4D97-AF65-F5344CB8AC3E}">
        <p14:creationId xmlns:p14="http://schemas.microsoft.com/office/powerpoint/2010/main" val="2649809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259"/>
            <a:ext cx="8229600" cy="1143000"/>
          </a:xfrm>
        </p:spPr>
        <p:txBody>
          <a:bodyPr>
            <a:normAutofit fontScale="90000"/>
          </a:bodyPr>
          <a:lstStyle/>
          <a:p>
            <a:r>
              <a:rPr lang="en-US" dirty="0"/>
              <a:t>Opting into the TLC Instructional Coach Program</a:t>
            </a:r>
          </a:p>
        </p:txBody>
      </p:sp>
      <p:sp>
        <p:nvSpPr>
          <p:cNvPr id="3" name="Content Placeholder 2"/>
          <p:cNvSpPr>
            <a:spLocks noGrp="1"/>
          </p:cNvSpPr>
          <p:nvPr>
            <p:ph idx="1"/>
          </p:nvPr>
        </p:nvSpPr>
        <p:spPr/>
        <p:txBody>
          <a:bodyPr>
            <a:normAutofit lnSpcReduction="10000"/>
          </a:bodyPr>
          <a:lstStyle/>
          <a:p>
            <a:r>
              <a:rPr lang="en-US" dirty="0"/>
              <a:t>Will need to spend at least ½ of their time working as a TLC Instructional Coach</a:t>
            </a:r>
          </a:p>
          <a:p>
            <a:pPr lvl="1"/>
            <a:r>
              <a:rPr lang="en-US" dirty="0"/>
              <a:t>Roster of 4-5 Teachers per learning cycle</a:t>
            </a:r>
          </a:p>
          <a:p>
            <a:endParaRPr lang="en-US" dirty="0"/>
          </a:p>
          <a:p>
            <a:r>
              <a:rPr lang="en-US" dirty="0"/>
              <a:t>TLC Training – Coaching/Framework/Learning Cycles</a:t>
            </a:r>
          </a:p>
          <a:p>
            <a:r>
              <a:rPr lang="en-US" dirty="0"/>
              <a:t>TLC Coordinator Support – In-field coaching</a:t>
            </a:r>
          </a:p>
          <a:p>
            <a:r>
              <a:rPr lang="en-US" dirty="0"/>
              <a:t>Eligible for </a:t>
            </a:r>
            <a:r>
              <a:rPr lang="en-US"/>
              <a:t>stipend either way</a:t>
            </a:r>
            <a:endParaRPr lang="en-US" dirty="0"/>
          </a:p>
          <a:p>
            <a:endParaRPr lang="en-US" dirty="0"/>
          </a:p>
        </p:txBody>
      </p:sp>
    </p:spTree>
    <p:extLst>
      <p:ext uri="{BB962C8B-B14F-4D97-AF65-F5344CB8AC3E}">
        <p14:creationId xmlns:p14="http://schemas.microsoft.com/office/powerpoint/2010/main" val="2818448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p:cNvSpPr>
            <a:spLocks noGrp="1"/>
          </p:cNvSpPr>
          <p:nvPr>
            <p:ph type="ctrTitle"/>
          </p:nvPr>
        </p:nvSpPr>
        <p:spPr>
          <a:xfrm>
            <a:off x="685800" y="1014415"/>
            <a:ext cx="7772400" cy="1470025"/>
          </a:xfrm>
        </p:spPr>
        <p:txBody>
          <a:bodyPr/>
          <a:lstStyle/>
          <a:p>
            <a:pPr>
              <a:defRPr/>
            </a:pPr>
            <a:r>
              <a:rPr lang="en-US" altLang="en-US">
                <a:latin typeface="Gill Sans MT" panose="020B0502020104020203" pitchFamily="34" charset="0"/>
                <a:cs typeface="Gill Sans MT" panose="020B0502020104020203" pitchFamily="34" charset="0"/>
              </a:rPr>
              <a:t>DMPS </a:t>
            </a:r>
            <a:br>
              <a:rPr lang="en-US" altLang="en-US">
                <a:latin typeface="Gill Sans MT" panose="020B0502020104020203" pitchFamily="34" charset="0"/>
                <a:cs typeface="Gill Sans MT" panose="020B0502020104020203" pitchFamily="34" charset="0"/>
              </a:rPr>
            </a:br>
            <a:r>
              <a:rPr lang="en-US" altLang="en-US">
                <a:latin typeface="Gill Sans MT" panose="020B0502020104020203" pitchFamily="34" charset="0"/>
                <a:cs typeface="Gill Sans MT" panose="020B0502020104020203" pitchFamily="34" charset="0"/>
              </a:rPr>
              <a:t>Coaching Program</a:t>
            </a:r>
          </a:p>
        </p:txBody>
      </p:sp>
      <p:sp>
        <p:nvSpPr>
          <p:cNvPr id="5" name="Subtitle 4"/>
          <p:cNvSpPr>
            <a:spLocks noGrp="1"/>
          </p:cNvSpPr>
          <p:nvPr>
            <p:ph type="subTitle" idx="1"/>
          </p:nvPr>
        </p:nvSpPr>
        <p:spPr>
          <a:xfrm>
            <a:off x="1371600" y="3639090"/>
            <a:ext cx="6400800" cy="1498518"/>
          </a:xfrm>
        </p:spPr>
        <p:txBody>
          <a:bodyPr/>
          <a:lstStyle/>
          <a:p>
            <a:pPr>
              <a:defRPr/>
            </a:pPr>
            <a:r>
              <a:rPr lang="en-US" sz="3200" b="1" dirty="0"/>
              <a:t>TLC Informational Sessions</a:t>
            </a:r>
            <a:endParaRPr lang="en-US" sz="3200" b="1" i="1" dirty="0"/>
          </a:p>
          <a:p>
            <a:pPr>
              <a:defRPr/>
            </a:pPr>
            <a:r>
              <a:rPr lang="en-US" sz="3200" b="1" dirty="0"/>
              <a:t>April 2016</a:t>
            </a:r>
          </a:p>
          <a:p>
            <a:pPr>
              <a:defRPr/>
            </a:pPr>
            <a:endParaRPr lang="en-US" dirty="0"/>
          </a:p>
        </p:txBody>
      </p:sp>
    </p:spTree>
    <p:extLst>
      <p:ext uri="{BB962C8B-B14F-4D97-AF65-F5344CB8AC3E}">
        <p14:creationId xmlns:p14="http://schemas.microsoft.com/office/powerpoint/2010/main" val="4041122573"/>
      </p:ext>
    </p:extLst>
  </p:cSld>
  <p:clrMapOvr>
    <a:masterClrMapping/>
  </p:clrMapOvr>
</p:sld>
</file>

<file path=ppt/theme/theme1.xml><?xml version="1.0" encoding="utf-8"?>
<a:theme xmlns:a="http://schemas.openxmlformats.org/drawingml/2006/main" name="DMPS Power Point Template">
  <a:themeElements>
    <a:clrScheme name="Custom 3">
      <a:dk1>
        <a:srgbClr val="404040"/>
      </a:dk1>
      <a:lt1>
        <a:sysClr val="window" lastClr="FFFFFF"/>
      </a:lt1>
      <a:dk2>
        <a:srgbClr val="013668"/>
      </a:dk2>
      <a:lt2>
        <a:srgbClr val="A0C0E6"/>
      </a:lt2>
      <a:accent1>
        <a:srgbClr val="013668"/>
      </a:accent1>
      <a:accent2>
        <a:srgbClr val="EB9E00"/>
      </a:accent2>
      <a:accent3>
        <a:srgbClr val="9A3640"/>
      </a:accent3>
      <a:accent4>
        <a:srgbClr val="B1C55A"/>
      </a:accent4>
      <a:accent5>
        <a:srgbClr val="A0C0E6"/>
      </a:accent5>
      <a:accent6>
        <a:srgbClr val="8E8E8E"/>
      </a:accent6>
      <a:hlink>
        <a:srgbClr val="D5DFA9"/>
      </a:hlink>
      <a:folHlink>
        <a:srgbClr val="FECC6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183f8e77-0d5e-4275-ace1-bf0fa27fe438">
      <UserInfo>
        <DisplayName>Stinson, Adrian</DisplayName>
        <AccountId>22</AccountId>
        <AccountType/>
      </UserInfo>
      <UserInfo>
        <DisplayName>Lewis, Amanda</DisplayName>
        <AccountId>23</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B103435B1735C4B9B8DF27A4B41B5AB" ma:contentTypeVersion="2" ma:contentTypeDescription="Create a new document." ma:contentTypeScope="" ma:versionID="d4087a420294cccacdf351f23dd56616">
  <xsd:schema xmlns:xsd="http://www.w3.org/2001/XMLSchema" xmlns:xs="http://www.w3.org/2001/XMLSchema" xmlns:p="http://schemas.microsoft.com/office/2006/metadata/properties" xmlns:ns2="183f8e77-0d5e-4275-ace1-bf0fa27fe438" targetNamespace="http://schemas.microsoft.com/office/2006/metadata/properties" ma:root="true" ma:fieldsID="e64a71008562a45839039119555e9591" ns2:_="">
    <xsd:import namespace="183f8e77-0d5e-4275-ace1-bf0fa27fe438"/>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3f8e77-0d5e-4275-ace1-bf0fa27fe43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850A1B-208A-4CAF-8A02-445426730CAB}">
  <ds:schemaRefs>
    <ds:schemaRef ds:uri="http://schemas.microsoft.com/office/infopath/2007/PartnerControls"/>
    <ds:schemaRef ds:uri="http://purl.org/dc/elements/1.1/"/>
    <ds:schemaRef ds:uri="http://schemas.microsoft.com/office/2006/documentManagement/types"/>
    <ds:schemaRef ds:uri="http://schemas.openxmlformats.org/package/2006/metadata/core-properties"/>
    <ds:schemaRef ds:uri="http://www.w3.org/XML/1998/namespace"/>
    <ds:schemaRef ds:uri="http://purl.org/dc/terms/"/>
    <ds:schemaRef ds:uri="183f8e77-0d5e-4275-ace1-bf0fa27fe438"/>
    <ds:schemaRef ds:uri="http://purl.org/dc/dcmitype/"/>
    <ds:schemaRef ds:uri="http://schemas.microsoft.com/office/2006/metadata/properties"/>
  </ds:schemaRefs>
</ds:datastoreItem>
</file>

<file path=customXml/itemProps2.xml><?xml version="1.0" encoding="utf-8"?>
<ds:datastoreItem xmlns:ds="http://schemas.openxmlformats.org/officeDocument/2006/customXml" ds:itemID="{022717EF-3B86-45BC-A20A-26BADDD2AD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83f8e77-0d5e-4275-ace1-bf0fa27fe43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5D73769-049D-4E80-BADE-63F823E4F13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DMPS Power Point Template</Template>
  <TotalTime>1370</TotalTime>
  <Words>2356</Words>
  <Application>Microsoft Office PowerPoint</Application>
  <PresentationFormat>On-screen Show (4:3)</PresentationFormat>
  <Paragraphs>487</Paragraphs>
  <Slides>36</Slides>
  <Notes>35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36</vt:i4>
      </vt:variant>
    </vt:vector>
  </HeadingPairs>
  <TitlesOfParts>
    <vt:vector size="43" baseType="lpstr">
      <vt:lpstr>Arial</vt:lpstr>
      <vt:lpstr>Calibri</vt:lpstr>
      <vt:lpstr>Cambria,Times New Roman</vt:lpstr>
      <vt:lpstr>Gill Sans</vt:lpstr>
      <vt:lpstr>Gill Sans MT</vt:lpstr>
      <vt:lpstr>Times New Roman</vt:lpstr>
      <vt:lpstr>DMPS Power Point Template</vt:lpstr>
      <vt:lpstr>PowerPoint Presentation</vt:lpstr>
      <vt:lpstr>DMPS Vision for our TLC System</vt:lpstr>
      <vt:lpstr>Teacher Leader Role Categories</vt:lpstr>
      <vt:lpstr>Coaches</vt:lpstr>
      <vt:lpstr>District-Wide Teacher Leaders</vt:lpstr>
      <vt:lpstr>School Based Teacher Leaders</vt:lpstr>
      <vt:lpstr>School Leadership Team Members Innovation Classroom Teachers</vt:lpstr>
      <vt:lpstr>Opting into the TLC Instructional Coach Program</vt:lpstr>
      <vt:lpstr>DMPS  Coaching Program</vt:lpstr>
      <vt:lpstr>Purpose Statement</vt:lpstr>
      <vt:lpstr>2016-2017 DMPS Coaching Program: Triad of Support</vt:lpstr>
      <vt:lpstr>Learning Cycles</vt:lpstr>
      <vt:lpstr>Learning Cycle Considerations</vt:lpstr>
      <vt:lpstr>2016-2017 DMPS Coaching Program: Triad of Support</vt:lpstr>
      <vt:lpstr>Mentor Roles and Responsibilities</vt:lpstr>
      <vt:lpstr>Mentor Expectations 2016-2017</vt:lpstr>
      <vt:lpstr>Signature Elements</vt:lpstr>
      <vt:lpstr>Mentor Professional Learning/Training</vt:lpstr>
      <vt:lpstr>2016-2017 DMPS Coaching Program: Triad of Support</vt:lpstr>
      <vt:lpstr>2016-2017 DMPS Coaching Program: Beginning Teacher Support</vt:lpstr>
      <vt:lpstr>Learning Cycles</vt:lpstr>
      <vt:lpstr>PowerPoint Presentation</vt:lpstr>
      <vt:lpstr>Learning Cycle</vt:lpstr>
      <vt:lpstr>Between Cycle</vt:lpstr>
      <vt:lpstr>Mentor Shortage? </vt:lpstr>
      <vt:lpstr>DMPS  TLC Renewal/Hiring Process</vt:lpstr>
      <vt:lpstr>Renewal and Hiring </vt:lpstr>
      <vt:lpstr>Renewal and Hiring </vt:lpstr>
      <vt:lpstr>What if I moved someone into a TLC Coach Position on my staffing plan for 16-17?</vt:lpstr>
      <vt:lpstr>Mentor Hiring Process</vt:lpstr>
      <vt:lpstr>Things to Consider When Hiring a Mentor</vt:lpstr>
      <vt:lpstr>Application &amp; References</vt:lpstr>
      <vt:lpstr>Hiring Steps</vt:lpstr>
      <vt:lpstr>Hiring Steps – at a glance  (District Based vs. School Based)</vt:lpstr>
      <vt:lpstr>What HR will Need from Principals</vt:lpstr>
      <vt:lpstr>Questions?</vt:lpstr>
    </vt:vector>
  </TitlesOfParts>
  <Company>Des Moines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DMPS Vision for a TLC System</dc:title>
  <dc:creator>Christensen, Casaundra</dc:creator>
  <cp:lastModifiedBy>Gajdel, Wilma</cp:lastModifiedBy>
  <cp:revision>108</cp:revision>
  <cp:lastPrinted>2016-04-07T15:12:03Z</cp:lastPrinted>
  <dcterms:created xsi:type="dcterms:W3CDTF">2014-11-07T18:13:06Z</dcterms:created>
  <dcterms:modified xsi:type="dcterms:W3CDTF">2016-04-15T15:38:35Z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-540898838</vt:i4>
  </property>
  <property fmtid="{D5CDD505-2E9C-101B-9397-08002B2CF9AE}" pid="3" name="_NewReviewCycle">
    <vt:lpwstr/>
  </property>
  <property fmtid="{D5CDD505-2E9C-101B-9397-08002B2CF9AE}" pid="4" name="_EmailSubject">
    <vt:lpwstr>TLC PP</vt:lpwstr>
  </property>
  <property fmtid="{D5CDD505-2E9C-101B-9397-08002B2CF9AE}" pid="5" name="_AuthorEmail">
    <vt:lpwstr>Wilma.Gajdel@dmschools.org</vt:lpwstr>
  </property>
  <property fmtid="{D5CDD505-2E9C-101B-9397-08002B2CF9AE}" pid="6" name="_AuthorEmailDisplayName">
    <vt:lpwstr>Gajdel, Wilma</vt:lpwstr>
  </property>
  <property fmtid="{D5CDD505-2E9C-101B-9397-08002B2CF9AE}" pid="7" name="ContentTypeId">
    <vt:lpwstr>0x0101000B103435B1735C4B9B8DF27A4B41B5AB</vt:lpwstr>
  </property>
  <property fmtid="{D5CDD505-2E9C-101B-9397-08002B2CF9AE}" pid="8" name="_PreviousAdHocReviewCycleID">
    <vt:i4>490267127</vt:i4>
  </property>
</Properties>
</file>